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48" r:id="rId3"/>
    <p:sldId id="349" r:id="rId4"/>
    <p:sldId id="274" r:id="rId5"/>
    <p:sldId id="342" r:id="rId6"/>
    <p:sldId id="343" r:id="rId7"/>
    <p:sldId id="344" r:id="rId8"/>
    <p:sldId id="345" r:id="rId9"/>
    <p:sldId id="347" r:id="rId10"/>
    <p:sldId id="346" r:id="rId11"/>
    <p:sldId id="258" r:id="rId12"/>
    <p:sldId id="350" r:id="rId13"/>
    <p:sldId id="257" r:id="rId14"/>
    <p:sldId id="278" r:id="rId15"/>
    <p:sldId id="305" r:id="rId16"/>
    <p:sldId id="259" r:id="rId17"/>
    <p:sldId id="315" r:id="rId18"/>
    <p:sldId id="275" r:id="rId19"/>
    <p:sldId id="276" r:id="rId20"/>
    <p:sldId id="260" r:id="rId21"/>
    <p:sldId id="261" r:id="rId22"/>
    <p:sldId id="262" r:id="rId23"/>
    <p:sldId id="263" r:id="rId24"/>
    <p:sldId id="271" r:id="rId25"/>
    <p:sldId id="272" r:id="rId26"/>
    <p:sldId id="353" r:id="rId27"/>
    <p:sldId id="354" r:id="rId28"/>
    <p:sldId id="273" r:id="rId29"/>
    <p:sldId id="351" r:id="rId30"/>
    <p:sldId id="352" r:id="rId31"/>
    <p:sldId id="355" r:id="rId32"/>
    <p:sldId id="356" r:id="rId33"/>
    <p:sldId id="357" r:id="rId34"/>
    <p:sldId id="358" r:id="rId35"/>
    <p:sldId id="359" r:id="rId36"/>
    <p:sldId id="360" r:id="rId37"/>
    <p:sldId id="361" r:id="rId38"/>
    <p:sldId id="362" r:id="rId39"/>
    <p:sldId id="363" r:id="rId40"/>
    <p:sldId id="3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4"/>
    <p:restoredTop sz="96928"/>
  </p:normalViewPr>
  <p:slideViewPr>
    <p:cSldViewPr snapToGrid="0" snapToObjects="1">
      <p:cViewPr varScale="1">
        <p:scale>
          <a:sx n="155" d="100"/>
          <a:sy n="155" d="100"/>
        </p:scale>
        <p:origin x="200" y="1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EC74B-B2EA-DB49-8343-36C0ED691EB2}" type="datetimeFigureOut">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047D1-702A-4C49-99BD-5F3A7E501A24}" type="slidenum">
              <a:t>‹#›</a:t>
            </a:fld>
            <a:endParaRPr lang="en-US"/>
          </a:p>
        </p:txBody>
      </p:sp>
    </p:spTree>
    <p:extLst>
      <p:ext uri="{BB962C8B-B14F-4D97-AF65-F5344CB8AC3E}">
        <p14:creationId xmlns:p14="http://schemas.microsoft.com/office/powerpoint/2010/main" val="161445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3047D1-702A-4C49-99BD-5F3A7E501A24}" type="slidenum">
              <a:t>13</a:t>
            </a:fld>
            <a:endParaRPr lang="en-US"/>
          </a:p>
        </p:txBody>
      </p:sp>
    </p:spTree>
    <p:extLst>
      <p:ext uri="{BB962C8B-B14F-4D97-AF65-F5344CB8AC3E}">
        <p14:creationId xmlns:p14="http://schemas.microsoft.com/office/powerpoint/2010/main" val="2221885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A879CC-682D-0742-89E1-E9A89AA920EE}"/>
              </a:ext>
            </a:extLst>
          </p:cNvPr>
          <p:cNvPicPr>
            <a:picLocks noChangeAspect="1"/>
          </p:cNvPicPr>
          <p:nvPr userDrawn="1"/>
        </p:nvPicPr>
        <p:blipFill>
          <a:blip r:embed="rId2"/>
          <a:stretch>
            <a:fillRect/>
          </a:stretch>
        </p:blipFill>
        <p:spPr>
          <a:xfrm>
            <a:off x="0" y="0"/>
            <a:ext cx="884583" cy="884583"/>
          </a:xfrm>
          <a:prstGeom prst="rect">
            <a:avLst/>
          </a:prstGeom>
        </p:spPr>
      </p:pic>
    </p:spTree>
    <p:extLst>
      <p:ext uri="{BB962C8B-B14F-4D97-AF65-F5344CB8AC3E}">
        <p14:creationId xmlns:p14="http://schemas.microsoft.com/office/powerpoint/2010/main" val="112923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4E95-2C5B-1940-85D4-64CEC73878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1EC821-3675-D84B-A4D2-B63051C09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C5B8E-21B8-A648-8F88-CDDC102724E8}"/>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603597FB-ADF4-1040-81F2-22400AD72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3CBB5-3806-CA42-B8AF-1333C5F32129}"/>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81314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85191-6D00-134F-8983-36ABF984B5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85B664-5E94-0F47-B010-5AAF727913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87704-A72D-A64A-B587-3FE84D2E48E4}"/>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3F2AC762-4469-5943-9751-DBF883F0A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0B4C9-9FB2-3841-99E2-E5D487E1C046}"/>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373606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3C88C80-19D1-4BDB-93D6-01C8B5D57E2B}"/>
              </a:ext>
            </a:extLst>
          </p:cNvPr>
          <p:cNvSpPr>
            <a:spLocks noGrp="1"/>
          </p:cNvSpPr>
          <p:nvPr>
            <p:ph type="dt" sz="half" idx="10"/>
          </p:nvPr>
        </p:nvSpPr>
        <p:spPr/>
        <p:txBody>
          <a:bodyPr/>
          <a:lstStyle/>
          <a:p>
            <a:fld id="{E13947ED-5EF2-47D5-99F5-5EE8E4B8CE26}"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id="{DD2AB6A0-788E-44A1-9AE0-27A6133864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BFCAA-9D3B-477B-A442-619BF31A71E5}"/>
              </a:ext>
            </a:extLst>
          </p:cNvPr>
          <p:cNvSpPr>
            <a:spLocks noGrp="1"/>
          </p:cNvSpPr>
          <p:nvPr>
            <p:ph type="sldNum" sz="quarter" idx="12"/>
          </p:nvPr>
        </p:nvSpPr>
        <p:spPr/>
        <p:txBody>
          <a:bodyPr/>
          <a:lstStyle/>
          <a:p>
            <a:fld id="{49655BB5-C917-4678-8784-D67A39A24C90}" type="slidenum">
              <a:rPr lang="zh-CN" altLang="en-US" smtClean="0"/>
              <a:t>‹#›</a:t>
            </a:fld>
            <a:endParaRPr lang="zh-CN" altLang="en-US"/>
          </a:p>
        </p:txBody>
      </p:sp>
      <p:sp>
        <p:nvSpPr>
          <p:cNvPr id="9" name="矩形 8">
            <a:extLst>
              <a:ext uri="{FF2B5EF4-FFF2-40B4-BE49-F238E27FC236}">
                <a16:creationId xmlns:a16="http://schemas.microsoft.com/office/drawing/2014/main" id="{6C26513F-A3B8-4E41-B279-80D4C37DF881}"/>
              </a:ext>
            </a:extLst>
          </p:cNvPr>
          <p:cNvSpPr/>
          <p:nvPr/>
        </p:nvSpPr>
        <p:spPr>
          <a:xfrm>
            <a:off x="-8834"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A97514C-283C-1948-A0DC-69A64AEFB6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 y="8313"/>
            <a:ext cx="1061787" cy="1061787"/>
          </a:xfrm>
          <a:prstGeom prst="rect">
            <a:avLst/>
          </a:prstGeom>
        </p:spPr>
      </p:pic>
    </p:spTree>
    <p:extLst>
      <p:ext uri="{BB962C8B-B14F-4D97-AF65-F5344CB8AC3E}">
        <p14:creationId xmlns:p14="http://schemas.microsoft.com/office/powerpoint/2010/main" val="216221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4E5D-B2C3-D94D-8F5D-9BF4E69422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C4D44-704A-FE4A-8C35-96FE78AD3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63B61-4EF7-6A4E-9E02-8E98D6DEDD16}"/>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FABA7E50-FC86-9E4A-A6C7-64D0804BE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483F2-E94E-8C41-8491-2ED08C36937C}"/>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92751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82A8-E8B8-414D-A3E5-1511020D5A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EC44C6-224E-ED45-9F2C-F8E36D1130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6EDA62-A392-D24C-9211-A0A78F03AAF5}"/>
              </a:ext>
            </a:extLst>
          </p:cNvPr>
          <p:cNvSpPr>
            <a:spLocks noGrp="1"/>
          </p:cNvSpPr>
          <p:nvPr>
            <p:ph type="dt" sz="half" idx="10"/>
          </p:nvPr>
        </p:nvSpPr>
        <p:spPr/>
        <p:txBody>
          <a:body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EB7B5BA7-2411-6E4F-AB03-4E923ED25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65FA3-A9B6-644D-9832-F4C4155FFA4B}"/>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317850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0D76-F688-A249-9E7F-3A2675B748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15C0ED-4578-9249-B5D3-02021EA1B1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277AC-3287-5844-AC3E-C02B24DDB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2E57F-7812-6F43-B37B-A599B2AFD3F8}"/>
              </a:ext>
            </a:extLst>
          </p:cNvPr>
          <p:cNvSpPr>
            <a:spLocks noGrp="1"/>
          </p:cNvSpPr>
          <p:nvPr>
            <p:ph type="dt" sz="half" idx="10"/>
          </p:nvPr>
        </p:nvSpPr>
        <p:spPr/>
        <p:txBody>
          <a:bodyPr/>
          <a:lstStyle/>
          <a:p>
            <a:fld id="{5D457903-2B9C-AE4A-8B9A-AEA32626ECEB}" type="datetimeFigureOut">
              <a:t>10/7/19</a:t>
            </a:fld>
            <a:endParaRPr lang="en-US"/>
          </a:p>
        </p:txBody>
      </p:sp>
      <p:sp>
        <p:nvSpPr>
          <p:cNvPr id="6" name="Footer Placeholder 5">
            <a:extLst>
              <a:ext uri="{FF2B5EF4-FFF2-40B4-BE49-F238E27FC236}">
                <a16:creationId xmlns:a16="http://schemas.microsoft.com/office/drawing/2014/main" id="{519A8E6B-8CF5-CF46-992E-1BAF877F10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59ACF-23A0-5A46-B7DC-6F91BE6D9530}"/>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277260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3A28-A191-1C43-9B2C-AC17D032E6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F2C4CD-E977-F647-B216-7DC61254C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E58723-D1DD-834B-AB77-9BFA75FED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5FE7A0-D851-DC4A-AADD-8AF4565E5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68AFF5-5947-2E47-AA46-5B52BBA0B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BB2B7-5AC4-1346-B64B-9F59B5DE7B94}"/>
              </a:ext>
            </a:extLst>
          </p:cNvPr>
          <p:cNvSpPr>
            <a:spLocks noGrp="1"/>
          </p:cNvSpPr>
          <p:nvPr>
            <p:ph type="dt" sz="half" idx="10"/>
          </p:nvPr>
        </p:nvSpPr>
        <p:spPr/>
        <p:txBody>
          <a:bodyPr/>
          <a:lstStyle/>
          <a:p>
            <a:fld id="{5D457903-2B9C-AE4A-8B9A-AEA32626ECEB}" type="datetimeFigureOut">
              <a:t>10/7/19</a:t>
            </a:fld>
            <a:endParaRPr lang="en-US"/>
          </a:p>
        </p:txBody>
      </p:sp>
      <p:sp>
        <p:nvSpPr>
          <p:cNvPr id="8" name="Footer Placeholder 7">
            <a:extLst>
              <a:ext uri="{FF2B5EF4-FFF2-40B4-BE49-F238E27FC236}">
                <a16:creationId xmlns:a16="http://schemas.microsoft.com/office/drawing/2014/main" id="{01CC8952-5528-314A-8E38-510ACD5EF9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BDCE9B-1D72-4546-96C2-2C41640B411A}"/>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298697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37BB-73AF-7145-A527-8FEB01E24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3B6006-23EA-BC46-B412-40BBDF69063B}"/>
              </a:ext>
            </a:extLst>
          </p:cNvPr>
          <p:cNvSpPr>
            <a:spLocks noGrp="1"/>
          </p:cNvSpPr>
          <p:nvPr>
            <p:ph type="dt" sz="half" idx="10"/>
          </p:nvPr>
        </p:nvSpPr>
        <p:spPr/>
        <p:txBody>
          <a:bodyPr/>
          <a:lstStyle/>
          <a:p>
            <a:fld id="{5D457903-2B9C-AE4A-8B9A-AEA32626ECEB}" type="datetimeFigureOut">
              <a:t>10/7/19</a:t>
            </a:fld>
            <a:endParaRPr lang="en-US"/>
          </a:p>
        </p:txBody>
      </p:sp>
      <p:sp>
        <p:nvSpPr>
          <p:cNvPr id="4" name="Footer Placeholder 3">
            <a:extLst>
              <a:ext uri="{FF2B5EF4-FFF2-40B4-BE49-F238E27FC236}">
                <a16:creationId xmlns:a16="http://schemas.microsoft.com/office/drawing/2014/main" id="{B8F26D42-06D5-1D4A-AB72-10C256A67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334760-0887-D747-BAF0-BE2B223A5208}"/>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236562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1A4C10-8C08-BA42-B0DE-D0C11773DA03}"/>
              </a:ext>
            </a:extLst>
          </p:cNvPr>
          <p:cNvSpPr>
            <a:spLocks noGrp="1"/>
          </p:cNvSpPr>
          <p:nvPr>
            <p:ph type="dt" sz="half" idx="10"/>
          </p:nvPr>
        </p:nvSpPr>
        <p:spPr/>
        <p:txBody>
          <a:bodyPr/>
          <a:lstStyle/>
          <a:p>
            <a:fld id="{5D457903-2B9C-AE4A-8B9A-AEA32626ECEB}" type="datetimeFigureOut">
              <a:t>10/7/19</a:t>
            </a:fld>
            <a:endParaRPr lang="en-US"/>
          </a:p>
        </p:txBody>
      </p:sp>
      <p:sp>
        <p:nvSpPr>
          <p:cNvPr id="3" name="Footer Placeholder 2">
            <a:extLst>
              <a:ext uri="{FF2B5EF4-FFF2-40B4-BE49-F238E27FC236}">
                <a16:creationId xmlns:a16="http://schemas.microsoft.com/office/drawing/2014/main" id="{B3FE2F3A-12F3-E142-B919-8079EA38F1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14FB26-9469-C44F-9470-0F3FA90C4478}"/>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898533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400-F177-114F-A661-FDE943501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8C8F7-A46F-2041-8EB9-21362F0103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2AF9D7-4931-CE49-8922-480803CB8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49F5D-0F5C-FC43-A054-C629EA7B1464}"/>
              </a:ext>
            </a:extLst>
          </p:cNvPr>
          <p:cNvSpPr>
            <a:spLocks noGrp="1"/>
          </p:cNvSpPr>
          <p:nvPr>
            <p:ph type="dt" sz="half" idx="10"/>
          </p:nvPr>
        </p:nvSpPr>
        <p:spPr/>
        <p:txBody>
          <a:bodyPr/>
          <a:lstStyle/>
          <a:p>
            <a:fld id="{5D457903-2B9C-AE4A-8B9A-AEA32626ECEB}" type="datetimeFigureOut">
              <a:t>10/7/19</a:t>
            </a:fld>
            <a:endParaRPr lang="en-US"/>
          </a:p>
        </p:txBody>
      </p:sp>
      <p:sp>
        <p:nvSpPr>
          <p:cNvPr id="6" name="Footer Placeholder 5">
            <a:extLst>
              <a:ext uri="{FF2B5EF4-FFF2-40B4-BE49-F238E27FC236}">
                <a16:creationId xmlns:a16="http://schemas.microsoft.com/office/drawing/2014/main" id="{1128F332-2C47-274A-BEEA-957747685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670C7-818B-044B-94C8-EBDADA9250F7}"/>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68206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F696-DAEB-4747-981B-45BD7F31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68FF04-CD81-C144-9B7F-B01C32143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3A9CB-04C5-CF4D-A8C9-73DF72E2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0551A-4395-8D49-86CB-D3CF63A138D7}"/>
              </a:ext>
            </a:extLst>
          </p:cNvPr>
          <p:cNvSpPr>
            <a:spLocks noGrp="1"/>
          </p:cNvSpPr>
          <p:nvPr>
            <p:ph type="dt" sz="half" idx="10"/>
          </p:nvPr>
        </p:nvSpPr>
        <p:spPr/>
        <p:txBody>
          <a:bodyPr/>
          <a:lstStyle/>
          <a:p>
            <a:fld id="{5D457903-2B9C-AE4A-8B9A-AEA32626ECEB}" type="datetimeFigureOut">
              <a:t>10/7/19</a:t>
            </a:fld>
            <a:endParaRPr lang="en-US"/>
          </a:p>
        </p:txBody>
      </p:sp>
      <p:sp>
        <p:nvSpPr>
          <p:cNvPr id="6" name="Footer Placeholder 5">
            <a:extLst>
              <a:ext uri="{FF2B5EF4-FFF2-40B4-BE49-F238E27FC236}">
                <a16:creationId xmlns:a16="http://schemas.microsoft.com/office/drawing/2014/main" id="{6D15918A-3BF9-7F43-93A9-53BBE477D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BDB4D-C90B-7E44-B9CD-6F4FD8FC8734}"/>
              </a:ext>
            </a:extLst>
          </p:cNvPr>
          <p:cNvSpPr>
            <a:spLocks noGrp="1"/>
          </p:cNvSpPr>
          <p:nvPr>
            <p:ph type="sldNum" sz="quarter" idx="12"/>
          </p:nvPr>
        </p:nvSpPr>
        <p:spPr/>
        <p:txBody>
          <a:bodyPr/>
          <a:lstStyle/>
          <a:p>
            <a:fld id="{2711F02B-1450-DD45-83E1-ED9186B3CB60}" type="slidenum">
              <a:t>‹#›</a:t>
            </a:fld>
            <a:endParaRPr lang="en-US"/>
          </a:p>
        </p:txBody>
      </p:sp>
    </p:spTree>
    <p:extLst>
      <p:ext uri="{BB962C8B-B14F-4D97-AF65-F5344CB8AC3E}">
        <p14:creationId xmlns:p14="http://schemas.microsoft.com/office/powerpoint/2010/main" val="1802953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66C12B-A7EF-D74B-B7E5-A962C274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3AF105-F683-7348-B7F2-A567843E4D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EA770D-09C8-284F-BAC7-9CBA5FAFC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57903-2B9C-AE4A-8B9A-AEA32626ECEB}" type="datetimeFigureOut">
              <a:t>10/7/19</a:t>
            </a:fld>
            <a:endParaRPr lang="en-US"/>
          </a:p>
        </p:txBody>
      </p:sp>
      <p:sp>
        <p:nvSpPr>
          <p:cNvPr id="5" name="Footer Placeholder 4">
            <a:extLst>
              <a:ext uri="{FF2B5EF4-FFF2-40B4-BE49-F238E27FC236}">
                <a16:creationId xmlns:a16="http://schemas.microsoft.com/office/drawing/2014/main" id="{B0D5F631-9116-8E45-8CF4-923141672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3E9F7-4634-5142-9C1B-DF20B189B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11F02B-1450-DD45-83E1-ED9186B3CB60}" type="slidenum">
              <a:t>‹#›</a:t>
            </a:fld>
            <a:endParaRPr lang="en-US"/>
          </a:p>
        </p:txBody>
      </p:sp>
    </p:spTree>
    <p:extLst>
      <p:ext uri="{BB962C8B-B14F-4D97-AF65-F5344CB8AC3E}">
        <p14:creationId xmlns:p14="http://schemas.microsoft.com/office/powerpoint/2010/main" val="4156666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8C3200-9BF6-8449-A9B2-25B74D2796A8}"/>
              </a:ext>
            </a:extLst>
          </p:cNvPr>
          <p:cNvSpPr txBox="1"/>
          <p:nvPr/>
        </p:nvSpPr>
        <p:spPr>
          <a:xfrm>
            <a:off x="3283070" y="0"/>
            <a:ext cx="4801314" cy="646331"/>
          </a:xfrm>
          <a:prstGeom prst="rect">
            <a:avLst/>
          </a:prstGeom>
          <a:noFill/>
        </p:spPr>
        <p:txBody>
          <a:bodyPr wrap="square" rtlCol="0">
            <a:spAutoFit/>
          </a:bodyPr>
          <a:lstStyle/>
          <a:p>
            <a:r>
              <a:rPr lang="ja-JP" altLang="en-US" sz="3600">
                <a:latin typeface="SimSun" panose="02010600030101010101" pitchFamily="2" charset="-122"/>
                <a:ea typeface="SimSun" panose="02010600030101010101" pitchFamily="2" charset="-122"/>
              </a:rPr>
              <a:t>大数据</a:t>
            </a:r>
            <a:r>
              <a:rPr lang="zh-CN" altLang="en-US"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零</a:t>
            </a:r>
            <a:r>
              <a:rPr lang="zh-CN" altLang="en-US" sz="3600">
                <a:latin typeface="SimSun" panose="02010600030101010101" pitchFamily="2" charset="-122"/>
                <a:ea typeface="SimSun" panose="02010600030101010101" pitchFamily="2" charset="-122"/>
              </a:rPr>
              <a:t>）</a:t>
            </a:r>
            <a:r>
              <a:rPr lang="en-US" altLang="zh-CN" sz="3600">
                <a:latin typeface="SimSun" panose="02010600030101010101" pitchFamily="2" charset="-122"/>
                <a:ea typeface="SimSun" panose="02010600030101010101" pitchFamily="2" charset="-122"/>
              </a:rPr>
              <a:t>——</a:t>
            </a:r>
            <a:r>
              <a:rPr lang="ja-JP" altLang="en-US" sz="3600">
                <a:latin typeface="SimSun" panose="02010600030101010101" pitchFamily="2" charset="-122"/>
                <a:ea typeface="SimSun" panose="02010600030101010101" pitchFamily="2" charset="-122"/>
              </a:rPr>
              <a:t>概述</a:t>
            </a:r>
            <a:endParaRPr lang="zh-CN" altLang="en-US" sz="3600">
              <a:latin typeface="SimSun" panose="02010600030101010101" pitchFamily="2" charset="-122"/>
              <a:ea typeface="SimSun" panose="02010600030101010101" pitchFamily="2" charset="-122"/>
            </a:endParaRPr>
          </a:p>
        </p:txBody>
      </p:sp>
      <p:sp>
        <p:nvSpPr>
          <p:cNvPr id="11" name="TextBox 10">
            <a:extLst>
              <a:ext uri="{FF2B5EF4-FFF2-40B4-BE49-F238E27FC236}">
                <a16:creationId xmlns:a16="http://schemas.microsoft.com/office/drawing/2014/main" id="{5A39BC9D-27BB-C944-8C9E-D0CD2E00464F}"/>
              </a:ext>
            </a:extLst>
          </p:cNvPr>
          <p:cNvSpPr txBox="1"/>
          <p:nvPr/>
        </p:nvSpPr>
        <p:spPr>
          <a:xfrm>
            <a:off x="4247669" y="886014"/>
            <a:ext cx="4801313"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endParaRPr lang="en-US" sz="2800">
              <a:latin typeface="SimSun" panose="02010600030101010101" pitchFamily="2" charset="-122"/>
              <a:ea typeface="SimSun" panose="02010600030101010101" pitchFamily="2" charset="-122"/>
            </a:endParaRPr>
          </a:p>
        </p:txBody>
      </p:sp>
      <p:sp>
        <p:nvSpPr>
          <p:cNvPr id="12" name="TextBox 11">
            <a:extLst>
              <a:ext uri="{FF2B5EF4-FFF2-40B4-BE49-F238E27FC236}">
                <a16:creationId xmlns:a16="http://schemas.microsoft.com/office/drawing/2014/main" id="{00938DCE-77F2-5942-9051-C4088B993DD1}"/>
              </a:ext>
            </a:extLst>
          </p:cNvPr>
          <p:cNvSpPr txBox="1"/>
          <p:nvPr/>
        </p:nvSpPr>
        <p:spPr>
          <a:xfrm>
            <a:off x="4247669" y="1430924"/>
            <a:ext cx="2055371"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13" name="TextBox 12">
            <a:extLst>
              <a:ext uri="{FF2B5EF4-FFF2-40B4-BE49-F238E27FC236}">
                <a16:creationId xmlns:a16="http://schemas.microsoft.com/office/drawing/2014/main" id="{A6403E99-BF7C-B243-9E8A-135370EB793E}"/>
              </a:ext>
            </a:extLst>
          </p:cNvPr>
          <p:cNvSpPr txBox="1"/>
          <p:nvPr/>
        </p:nvSpPr>
        <p:spPr>
          <a:xfrm>
            <a:off x="4247669" y="2098501"/>
            <a:ext cx="1800493"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a:t>
            </a:r>
            <a:endParaRPr lang="en-US" sz="2800">
              <a:latin typeface="SimSun" panose="02010600030101010101" pitchFamily="2" charset="-122"/>
              <a:ea typeface="SimSun" panose="02010600030101010101" pitchFamily="2" charset="-122"/>
            </a:endParaRPr>
          </a:p>
        </p:txBody>
      </p:sp>
      <p:sp>
        <p:nvSpPr>
          <p:cNvPr id="14" name="TextBox 13">
            <a:extLst>
              <a:ext uri="{FF2B5EF4-FFF2-40B4-BE49-F238E27FC236}">
                <a16:creationId xmlns:a16="http://schemas.microsoft.com/office/drawing/2014/main" id="{B29A98D0-B45F-CE41-95F0-56F3AC028702}"/>
              </a:ext>
            </a:extLst>
          </p:cNvPr>
          <p:cNvSpPr txBox="1"/>
          <p:nvPr/>
        </p:nvSpPr>
        <p:spPr>
          <a:xfrm>
            <a:off x="4247669" y="2766078"/>
            <a:ext cx="1800493"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a:t>
            </a:r>
            <a:endParaRPr lang="en-US" sz="2800">
              <a:latin typeface="SimSun" panose="02010600030101010101" pitchFamily="2" charset="-122"/>
              <a:ea typeface="SimSun" panose="02010600030101010101" pitchFamily="2" charset="-122"/>
            </a:endParaRPr>
          </a:p>
        </p:txBody>
      </p:sp>
      <p:sp>
        <p:nvSpPr>
          <p:cNvPr id="15" name="TextBox 14">
            <a:extLst>
              <a:ext uri="{FF2B5EF4-FFF2-40B4-BE49-F238E27FC236}">
                <a16:creationId xmlns:a16="http://schemas.microsoft.com/office/drawing/2014/main" id="{55AFE8AA-A812-E14C-AE9B-18B65B5FB130}"/>
              </a:ext>
            </a:extLst>
          </p:cNvPr>
          <p:cNvSpPr txBox="1"/>
          <p:nvPr/>
        </p:nvSpPr>
        <p:spPr>
          <a:xfrm>
            <a:off x="4247669" y="3433655"/>
            <a:ext cx="1980029" cy="523220"/>
          </a:xfrm>
          <a:prstGeom prst="rect">
            <a:avLst/>
          </a:prstGeom>
          <a:noFill/>
        </p:spPr>
        <p:txBody>
          <a:bodyPr wrap="square" rtlCol="0">
            <a:spAutoFit/>
          </a:bodyPr>
          <a:lstStyle/>
          <a:p>
            <a:r>
              <a:rPr lang="ja-JP" altLang="en-US" sz="2800">
                <a:latin typeface="SimSun" panose="02010600030101010101" pitchFamily="2" charset="-122"/>
                <a:ea typeface="SimSun" panose="02010600030101010101" pitchFamily="2" charset="-122"/>
              </a:rPr>
              <a:t>四</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Impala</a:t>
            </a:r>
            <a:endParaRPr lang="en-US" sz="2800">
              <a:latin typeface="SimSun" panose="02010600030101010101" pitchFamily="2" charset="-122"/>
              <a:ea typeface="SimSun" panose="02010600030101010101" pitchFamily="2" charset="-122"/>
            </a:endParaRPr>
          </a:p>
        </p:txBody>
      </p:sp>
      <p:sp>
        <p:nvSpPr>
          <p:cNvPr id="18" name="TextBox 17">
            <a:extLst>
              <a:ext uri="{FF2B5EF4-FFF2-40B4-BE49-F238E27FC236}">
                <a16:creationId xmlns:a16="http://schemas.microsoft.com/office/drawing/2014/main" id="{6D60FBAE-5A45-AA42-9324-CD9AB718956C}"/>
              </a:ext>
            </a:extLst>
          </p:cNvPr>
          <p:cNvSpPr txBox="1"/>
          <p:nvPr/>
        </p:nvSpPr>
        <p:spPr>
          <a:xfrm>
            <a:off x="4247669" y="5436383"/>
            <a:ext cx="305724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endParaRPr lang="en-US" sz="2800">
              <a:latin typeface="SimSun" panose="02010600030101010101" pitchFamily="2" charset="-122"/>
              <a:ea typeface="SimSun" panose="02010600030101010101" pitchFamily="2" charset="-122"/>
            </a:endParaRPr>
          </a:p>
        </p:txBody>
      </p:sp>
      <p:sp>
        <p:nvSpPr>
          <p:cNvPr id="2" name="TextBox 1">
            <a:extLst>
              <a:ext uri="{FF2B5EF4-FFF2-40B4-BE49-F238E27FC236}">
                <a16:creationId xmlns:a16="http://schemas.microsoft.com/office/drawing/2014/main" id="{C72E4B6D-57AD-2941-87BE-5A8BB6FD2E3C}"/>
              </a:ext>
            </a:extLst>
          </p:cNvPr>
          <p:cNvSpPr txBox="1"/>
          <p:nvPr/>
        </p:nvSpPr>
        <p:spPr>
          <a:xfrm>
            <a:off x="4247669" y="4101231"/>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五</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Scala</a:t>
            </a:r>
            <a:endParaRPr lang="en-US" sz="28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8B5BD77A-5611-DA48-9DD5-F0B43C9DAD1F}"/>
              </a:ext>
            </a:extLst>
          </p:cNvPr>
          <p:cNvSpPr txBox="1"/>
          <p:nvPr/>
        </p:nvSpPr>
        <p:spPr>
          <a:xfrm>
            <a:off x="4247669" y="4768807"/>
            <a:ext cx="162095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六</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其他</a:t>
            </a:r>
            <a:endParaRPr lang="en-US" sz="2800">
              <a:latin typeface="SimSun" panose="02010600030101010101" pitchFamily="2" charset="-122"/>
              <a:ea typeface="SimSun" panose="02010600030101010101" pitchFamily="2" charset="-122"/>
            </a:endParaRPr>
          </a:p>
        </p:txBody>
      </p:sp>
      <p:sp>
        <p:nvSpPr>
          <p:cNvPr id="16" name="TextBox 15">
            <a:extLst>
              <a:ext uri="{FF2B5EF4-FFF2-40B4-BE49-F238E27FC236}">
                <a16:creationId xmlns:a16="http://schemas.microsoft.com/office/drawing/2014/main" id="{819C1970-6324-7B4A-8D0E-4D2F1CCBB86C}"/>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5355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AD777-2868-3B48-B1D1-8A20D0D227EE}"/>
              </a:ext>
            </a:extLst>
          </p:cNvPr>
          <p:cNvPicPr>
            <a:picLocks noChangeAspect="1"/>
          </p:cNvPicPr>
          <p:nvPr/>
        </p:nvPicPr>
        <p:blipFill>
          <a:blip r:embed="rId2"/>
          <a:stretch>
            <a:fillRect/>
          </a:stretch>
        </p:blipFill>
        <p:spPr>
          <a:xfrm>
            <a:off x="1278384" y="1013046"/>
            <a:ext cx="9993354" cy="5036741"/>
          </a:xfrm>
          <a:prstGeom prst="rect">
            <a:avLst/>
          </a:prstGeom>
        </p:spPr>
      </p:pic>
      <p:sp>
        <p:nvSpPr>
          <p:cNvPr id="5" name="TextBox 4">
            <a:extLst>
              <a:ext uri="{FF2B5EF4-FFF2-40B4-BE49-F238E27FC236}">
                <a16:creationId xmlns:a16="http://schemas.microsoft.com/office/drawing/2014/main" id="{6454C7B2-8F87-C148-9EA6-243C3C076A15}"/>
              </a:ext>
            </a:extLst>
          </p:cNvPr>
          <p:cNvSpPr txBox="1"/>
          <p:nvPr/>
        </p:nvSpPr>
        <p:spPr>
          <a:xfrm>
            <a:off x="1278384" y="120017"/>
            <a:ext cx="52213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latin typeface="SimSun" panose="02010600030101010101" pitchFamily="2" charset="-122"/>
                <a:ea typeface="SimSun" panose="02010600030101010101" pitchFamily="2" charset="-122"/>
              </a:rPr>
              <a:t>IOTA</a:t>
            </a:r>
            <a:r>
              <a:rPr lang="ja-JP" altLang="en-US" sz="2800" b="1">
                <a:latin typeface="SimSun" panose="02010600030101010101" pitchFamily="2" charset="-122"/>
                <a:ea typeface="SimSun" panose="02010600030101010101" pitchFamily="2" charset="-122"/>
              </a:rPr>
              <a:t>架构</a:t>
            </a:r>
          </a:p>
        </p:txBody>
      </p:sp>
      <p:sp>
        <p:nvSpPr>
          <p:cNvPr id="4" name="Rectangle 3">
            <a:extLst>
              <a:ext uri="{FF2B5EF4-FFF2-40B4-BE49-F238E27FC236}">
                <a16:creationId xmlns:a16="http://schemas.microsoft.com/office/drawing/2014/main" id="{FED356B7-1414-704A-8204-665CE16CF6AE}"/>
              </a:ext>
            </a:extLst>
          </p:cNvPr>
          <p:cNvSpPr/>
          <p:nvPr/>
        </p:nvSpPr>
        <p:spPr>
          <a:xfrm>
            <a:off x="9160401" y="6581001"/>
            <a:ext cx="303159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https://yq.aliyun.com/articles/684315</a:t>
            </a:r>
          </a:p>
        </p:txBody>
      </p:sp>
      <p:sp>
        <p:nvSpPr>
          <p:cNvPr id="2" name="Rectangle 1">
            <a:extLst>
              <a:ext uri="{FF2B5EF4-FFF2-40B4-BE49-F238E27FC236}">
                <a16:creationId xmlns:a16="http://schemas.microsoft.com/office/drawing/2014/main" id="{F0FF06BE-60F5-B043-AA00-FE716F351003}"/>
              </a:ext>
            </a:extLst>
          </p:cNvPr>
          <p:cNvSpPr/>
          <p:nvPr/>
        </p:nvSpPr>
        <p:spPr>
          <a:xfrm>
            <a:off x="9160401" y="6304002"/>
            <a:ext cx="2723823"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https://zh.wikipedia.org/wiki/ETL</a:t>
            </a:r>
          </a:p>
        </p:txBody>
      </p:sp>
    </p:spTree>
    <p:extLst>
      <p:ext uri="{BB962C8B-B14F-4D97-AF65-F5344CB8AC3E}">
        <p14:creationId xmlns:p14="http://schemas.microsoft.com/office/powerpoint/2010/main" val="21171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3869F-9C95-A84B-8243-35C7FCC0105F}"/>
              </a:ext>
            </a:extLst>
          </p:cNvPr>
          <p:cNvPicPr>
            <a:picLocks noChangeAspect="1"/>
          </p:cNvPicPr>
          <p:nvPr/>
        </p:nvPicPr>
        <p:blipFill>
          <a:blip r:embed="rId2"/>
          <a:stretch>
            <a:fillRect/>
          </a:stretch>
        </p:blipFill>
        <p:spPr>
          <a:xfrm>
            <a:off x="958788" y="905942"/>
            <a:ext cx="8783089" cy="5501766"/>
          </a:xfrm>
          <a:prstGeom prst="rect">
            <a:avLst/>
          </a:prstGeom>
        </p:spPr>
      </p:pic>
      <p:sp>
        <p:nvSpPr>
          <p:cNvPr id="3" name="TextBox 2">
            <a:extLst>
              <a:ext uri="{FF2B5EF4-FFF2-40B4-BE49-F238E27FC236}">
                <a16:creationId xmlns:a16="http://schemas.microsoft.com/office/drawing/2014/main" id="{8DD0BCE8-DD8A-6545-BFA1-AD05577DD756}"/>
              </a:ext>
            </a:extLst>
          </p:cNvPr>
          <p:cNvSpPr txBox="1"/>
          <p:nvPr/>
        </p:nvSpPr>
        <p:spPr>
          <a:xfrm>
            <a:off x="958788" y="66751"/>
            <a:ext cx="52213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latin typeface="SimSun" panose="02010600030101010101" pitchFamily="2" charset="-122"/>
                <a:ea typeface="SimSun" panose="02010600030101010101" pitchFamily="2" charset="-122"/>
              </a:rPr>
              <a:t>IOTA</a:t>
            </a:r>
            <a:r>
              <a:rPr lang="ja-JP" altLang="en-US" sz="2800" b="1">
                <a:latin typeface="SimSun" panose="02010600030101010101" pitchFamily="2" charset="-122"/>
                <a:ea typeface="SimSun" panose="02010600030101010101" pitchFamily="2" charset="-122"/>
              </a:rPr>
              <a:t>架构</a:t>
            </a:r>
          </a:p>
        </p:txBody>
      </p:sp>
    </p:spTree>
    <p:extLst>
      <p:ext uri="{BB962C8B-B14F-4D97-AF65-F5344CB8AC3E}">
        <p14:creationId xmlns:p14="http://schemas.microsoft.com/office/powerpoint/2010/main" val="190091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1175658" y="77751"/>
            <a:ext cx="6647974"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有状态流计算架构</a:t>
            </a:r>
            <a:endParaRPr lang="en-US" sz="2800">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87F7BBCC-EE5D-D241-8551-BCE18EDFE15A}"/>
              </a:ext>
            </a:extLst>
          </p:cNvPr>
          <p:cNvPicPr>
            <a:picLocks noChangeAspect="1"/>
          </p:cNvPicPr>
          <p:nvPr/>
        </p:nvPicPr>
        <p:blipFill>
          <a:blip r:embed="rId2"/>
          <a:stretch>
            <a:fillRect/>
          </a:stretch>
        </p:blipFill>
        <p:spPr>
          <a:xfrm>
            <a:off x="2820538" y="2516963"/>
            <a:ext cx="5902266" cy="4042097"/>
          </a:xfrm>
          <a:prstGeom prst="rect">
            <a:avLst/>
          </a:prstGeom>
        </p:spPr>
      </p:pic>
      <p:sp>
        <p:nvSpPr>
          <p:cNvPr id="2" name="Rectangle 1">
            <a:extLst>
              <a:ext uri="{FF2B5EF4-FFF2-40B4-BE49-F238E27FC236}">
                <a16:creationId xmlns:a16="http://schemas.microsoft.com/office/drawing/2014/main" id="{E8E93713-34D4-E347-BCE0-32F23044CE34}"/>
              </a:ext>
            </a:extLst>
          </p:cNvPr>
          <p:cNvSpPr/>
          <p:nvPr/>
        </p:nvSpPr>
        <p:spPr>
          <a:xfrm>
            <a:off x="1175657" y="913012"/>
            <a:ext cx="10940977" cy="1200329"/>
          </a:xfrm>
          <a:prstGeom prst="rect">
            <a:avLst/>
          </a:prstGeom>
        </p:spPr>
        <p:txBody>
          <a:bodyPr wrap="square">
            <a:spAutoFit/>
          </a:bodyPr>
          <a:lstStyle/>
          <a:p>
            <a:r>
              <a:rPr lang="ja-JP" altLang="en-US" i="0">
                <a:solidFill>
                  <a:srgbClr val="333333"/>
                </a:solidFill>
                <a:effectLst/>
                <a:latin typeface="SimSun" panose="02010600030101010101" pitchFamily="2" charset="-122"/>
                <a:ea typeface="SimSun" panose="02010600030101010101" pitchFamily="2" charset="-122"/>
              </a:rPr>
              <a:t>基于有状态计算的方式最大的优势是不需要将原始数据重新从外部存储中拿出来，从而进行全量计算，因为这种计算方式的代价可能是非常高的。从另一个角度讲，用户无须通过调度和协调各种批量计算工具，从数据仓库中获取数据统计结果，然后再落地存储，这些操作全部都可以基于流式计算完成，可以极大地减轻系统对其他框架的依赖，减少数据计算过程中的时间损耗以及硬件存储。</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5109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93653D-4B0B-F64E-A32D-25456A89C7BF}"/>
              </a:ext>
            </a:extLst>
          </p:cNvPr>
          <p:cNvSpPr txBox="1"/>
          <p:nvPr/>
        </p:nvSpPr>
        <p:spPr>
          <a:xfrm>
            <a:off x="1098632" y="95264"/>
            <a:ext cx="205537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endParaRPr lang="en-US" sz="280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E4379AC3-FF7E-D643-A2A3-33F75ACCDF53}"/>
              </a:ext>
            </a:extLst>
          </p:cNvPr>
          <p:cNvSpPr/>
          <p:nvPr/>
        </p:nvSpPr>
        <p:spPr>
          <a:xfrm>
            <a:off x="985421" y="680401"/>
            <a:ext cx="10946167" cy="1477328"/>
          </a:xfrm>
          <a:prstGeom prst="rect">
            <a:avLst/>
          </a:prstGeom>
        </p:spPr>
        <p:txBody>
          <a:bodyPr wrap="square">
            <a:spAutoFit/>
          </a:bodyPr>
          <a:lstStyle/>
          <a:p>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是</a:t>
            </a:r>
            <a:r>
              <a:rPr lang="ja-JP" altLang="en-US"/>
              <a:t>一个分布式计算的解决方案</a:t>
            </a:r>
            <a:r>
              <a:rPr lang="en-US" altLang="ja-JP"/>
              <a:t>.</a:t>
            </a:r>
            <a:r>
              <a:rPr lang="ja-JP" altLang="en-US">
                <a:latin typeface="SimSun" panose="02010600030101010101" pitchFamily="2" charset="-122"/>
                <a:ea typeface="SimSun" panose="02010600030101010101" pitchFamily="2" charset="-122"/>
              </a:rPr>
              <a:t>，可编写和运行分布式应用处理大规模数据，是专为离线和大规模数据分析而设计的，并不适合那种对几个记录随机读写的在线事务处理模式。</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Hadoop=HDFS（</a:t>
            </a:r>
            <a:r>
              <a:rPr lang="ja-JP" altLang="en-US">
                <a:latin typeface="SimSun" panose="02010600030101010101" pitchFamily="2" charset="-122"/>
                <a:ea typeface="SimSun" panose="02010600030101010101" pitchFamily="2" charset="-122"/>
              </a:rPr>
              <a:t>文件系统，数据存储技术相关）</a:t>
            </a:r>
            <a:r>
              <a:rPr lang="en-US" altLang="ja-JP">
                <a:latin typeface="SimSun" panose="02010600030101010101" pitchFamily="2" charset="-122"/>
                <a:ea typeface="SimSun" panose="02010600030101010101" pitchFamily="2" charset="-122"/>
              </a:rPr>
              <a:t>+ </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数据处理），</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的数据来源可以是任何形式，在处理半结构化和非结构化数据上与关系型数据库相比有更好的性能，具有更灵活的处理能力，不管任何数据形式最终会转化为</a:t>
            </a:r>
            <a:r>
              <a:rPr lang="en-US">
                <a:latin typeface="SimSun" panose="02010600030101010101" pitchFamily="2" charset="-122"/>
                <a:ea typeface="SimSun" panose="02010600030101010101" pitchFamily="2" charset="-122"/>
              </a:rPr>
              <a:t>key/value，key/value</a:t>
            </a:r>
            <a:r>
              <a:rPr lang="ja-JP" altLang="en-US">
                <a:latin typeface="SimSun" panose="02010600030101010101" pitchFamily="2" charset="-122"/>
                <a:ea typeface="SimSun" panose="02010600030101010101" pitchFamily="2" charset="-122"/>
              </a:rPr>
              <a:t>是基本数据单元。</a:t>
            </a:r>
          </a:p>
        </p:txBody>
      </p:sp>
      <p:pic>
        <p:nvPicPr>
          <p:cNvPr id="5" name="Picture 4">
            <a:extLst>
              <a:ext uri="{FF2B5EF4-FFF2-40B4-BE49-F238E27FC236}">
                <a16:creationId xmlns:a16="http://schemas.microsoft.com/office/drawing/2014/main" id="{5476D9C8-0A82-5D42-8749-880605C0D70E}"/>
              </a:ext>
            </a:extLst>
          </p:cNvPr>
          <p:cNvPicPr>
            <a:picLocks noChangeAspect="1"/>
          </p:cNvPicPr>
          <p:nvPr/>
        </p:nvPicPr>
        <p:blipFill>
          <a:blip r:embed="rId3"/>
          <a:stretch>
            <a:fillRect/>
          </a:stretch>
        </p:blipFill>
        <p:spPr>
          <a:xfrm>
            <a:off x="3042310" y="2625750"/>
            <a:ext cx="6107380" cy="3908723"/>
          </a:xfrm>
          <a:prstGeom prst="rect">
            <a:avLst/>
          </a:prstGeom>
        </p:spPr>
      </p:pic>
      <p:sp>
        <p:nvSpPr>
          <p:cNvPr id="6" name="TextBox 5">
            <a:extLst>
              <a:ext uri="{FF2B5EF4-FFF2-40B4-BE49-F238E27FC236}">
                <a16:creationId xmlns:a16="http://schemas.microsoft.com/office/drawing/2014/main" id="{C50488EB-B535-4B43-A46E-AC1CA17EDEB7}"/>
              </a:ext>
            </a:extLst>
          </p:cNvPr>
          <p:cNvSpPr txBox="1"/>
          <p:nvPr/>
        </p:nvSpPr>
        <p:spPr>
          <a:xfrm>
            <a:off x="5486698" y="6488668"/>
            <a:ext cx="1218603" cy="369332"/>
          </a:xfrm>
          <a:prstGeom prst="rect">
            <a:avLst/>
          </a:prstGeom>
          <a:noFill/>
        </p:spPr>
        <p:txBody>
          <a:bodyPr wrap="none" rtlCol="0">
            <a:spAutoFit/>
          </a:bodyPr>
          <a:lstStyle/>
          <a:p>
            <a:r>
              <a:rPr lang="en-US"/>
              <a:t>Hadoop</a:t>
            </a:r>
            <a:r>
              <a:rPr lang="en-US" altLang="zh-CN"/>
              <a:t>2.0</a:t>
            </a:r>
            <a:endParaRPr lang="en-US"/>
          </a:p>
        </p:txBody>
      </p:sp>
      <p:sp>
        <p:nvSpPr>
          <p:cNvPr id="7" name="Rectangle 6">
            <a:extLst>
              <a:ext uri="{FF2B5EF4-FFF2-40B4-BE49-F238E27FC236}">
                <a16:creationId xmlns:a16="http://schemas.microsoft.com/office/drawing/2014/main" id="{A7E01B23-C8A4-5643-AAC8-94BE3952EFAF}"/>
              </a:ext>
            </a:extLst>
          </p:cNvPr>
          <p:cNvSpPr/>
          <p:nvPr/>
        </p:nvSpPr>
        <p:spPr>
          <a:xfrm>
            <a:off x="9622066" y="6581001"/>
            <a:ext cx="2569934" cy="276999"/>
          </a:xfrm>
          <a:prstGeom prst="rect">
            <a:avLst/>
          </a:prstGeom>
        </p:spPr>
        <p:txBody>
          <a:bodyPr wrap="none">
            <a:spAutoFit/>
          </a:bodyPr>
          <a:lstStyle/>
          <a:p>
            <a:r>
              <a:rPr lang="en-US" altLang="ja-JP" sz="1200">
                <a:latin typeface="SimSun" panose="02010600030101010101" pitchFamily="2" charset="-122"/>
                <a:ea typeface="SimSun" panose="02010600030101010101" pitchFamily="2" charset="-122"/>
              </a:rPr>
              <a:t>PS:</a:t>
            </a:r>
            <a:r>
              <a:rPr lang="ja-JP" altLang="en-US" sz="1200">
                <a:latin typeface="SimSun" panose="02010600030101010101" pitchFamily="2" charset="-122"/>
                <a:ea typeface="SimSun" panose="02010600030101010101" pitchFamily="2" charset="-122"/>
              </a:rPr>
              <a:t>后续内容均围绕</a:t>
            </a:r>
            <a:r>
              <a:rPr lang="en-US" altLang="ja-JP" sz="1200">
                <a:latin typeface="SimSun" panose="02010600030101010101" pitchFamily="2" charset="-122"/>
                <a:ea typeface="SimSun" panose="02010600030101010101" pitchFamily="2" charset="-122"/>
              </a:rPr>
              <a:t>Hadoop</a:t>
            </a:r>
            <a:r>
              <a:rPr lang="ja-JP" altLang="en-US" sz="1200">
                <a:latin typeface="SimSun" panose="02010600030101010101" pitchFamily="2" charset="-122"/>
                <a:ea typeface="SimSun" panose="02010600030101010101" pitchFamily="2" charset="-122"/>
              </a:rPr>
              <a:t>生态展开</a:t>
            </a:r>
            <a:endParaRPr lang="en-US" altLang="ja-JP" sz="12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17933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51792" y="65838"/>
            <a:ext cx="449353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Hadoop——HDFS</a:t>
            </a:r>
            <a:r>
              <a:rPr lang="ja-JP" altLang="en-US" sz="2800">
                <a:latin typeface="SimSun" panose="02010600030101010101" pitchFamily="2" charset="-122"/>
                <a:ea typeface="SimSun" panose="02010600030101010101" pitchFamily="2" charset="-122"/>
              </a:rPr>
              <a:t>是什么</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5A727175-9957-894E-AFC2-F2817CA032BE}"/>
              </a:ext>
            </a:extLst>
          </p:cNvPr>
          <p:cNvSpPr/>
          <p:nvPr/>
        </p:nvSpPr>
        <p:spPr>
          <a:xfrm>
            <a:off x="1151792" y="611191"/>
            <a:ext cx="9344297" cy="1200329"/>
          </a:xfrm>
          <a:prstGeom prst="rect">
            <a:avLst/>
          </a:prstGeom>
        </p:spPr>
        <p:txBody>
          <a:bodyPr wrap="square">
            <a:spAutoFit/>
          </a:bodyPr>
          <a:lstStyle/>
          <a:p>
            <a:r>
              <a:rPr lang="en-US" i="0">
                <a:solidFill>
                  <a:srgbClr val="3D464D"/>
                </a:solidFill>
                <a:effectLst/>
                <a:latin typeface="SimSun" panose="02010600030101010101" pitchFamily="2" charset="-122"/>
                <a:ea typeface="SimSun" panose="02010600030101010101" pitchFamily="2" charset="-122"/>
              </a:rPr>
              <a:t>Hadoop Distribute File System </a:t>
            </a:r>
            <a:r>
              <a:rPr lang="ja-JP" altLang="en-US" i="0">
                <a:solidFill>
                  <a:srgbClr val="3D464D"/>
                </a:solidFill>
                <a:effectLst/>
                <a:latin typeface="SimSun" panose="02010600030101010101" pitchFamily="2" charset="-122"/>
                <a:ea typeface="SimSun" panose="02010600030101010101" pitchFamily="2" charset="-122"/>
              </a:rPr>
              <a:t>的简称，也就是</a:t>
            </a:r>
            <a:r>
              <a:rPr lang="en-US" i="0">
                <a:solidFill>
                  <a:srgbClr val="3D464D"/>
                </a:solidFill>
                <a:effectLst/>
                <a:latin typeface="SimSun" panose="02010600030101010101" pitchFamily="2" charset="-122"/>
                <a:ea typeface="SimSun" panose="02010600030101010101" pitchFamily="2" charset="-122"/>
              </a:rPr>
              <a:t>Hadoop</a:t>
            </a:r>
            <a:r>
              <a:rPr lang="ja-JP" altLang="en-US" i="0">
                <a:solidFill>
                  <a:srgbClr val="3D464D"/>
                </a:solidFill>
                <a:effectLst/>
                <a:latin typeface="SimSun" panose="02010600030101010101" pitchFamily="2" charset="-122"/>
                <a:ea typeface="SimSun" panose="02010600030101010101" pitchFamily="2" charset="-122"/>
              </a:rPr>
              <a:t>的一个分布式文件系统</a:t>
            </a:r>
            <a:r>
              <a:rPr lang="zh-CN" altLang="en-US">
                <a:solidFill>
                  <a:srgbClr val="3D464D"/>
                </a:solidFill>
                <a:latin typeface="SimSun" panose="02010600030101010101" pitchFamily="2" charset="-122"/>
                <a:ea typeface="SimSun" panose="02010600030101010101" pitchFamily="2" charset="-122"/>
              </a:rPr>
              <a:t>。</a:t>
            </a:r>
            <a:endParaRPr lang="en-US" altLang="zh-CN">
              <a:solidFill>
                <a:srgbClr val="3D464D"/>
              </a:solidFill>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建立在一次写入，多次读取这样一个最高效的数据处理模式的理念之上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被设计成以流数据访问模式来进行存储超大型文件，针对高数据吞吐量应用优化的</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代价是高延迟</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运行在低廉的（</a:t>
            </a:r>
            <a:r>
              <a:rPr lang="en-US" altLang="ja-JP">
                <a:latin typeface="SimSun" panose="02010600030101010101" pitchFamily="2" charset="-122"/>
                <a:ea typeface="SimSun" panose="02010600030101010101" pitchFamily="2" charset="-122"/>
              </a:rPr>
              <a:t>low-cost</a:t>
            </a:r>
            <a:r>
              <a:rPr lang="ja-JP" altLang="en-US">
                <a:latin typeface="SimSun" panose="02010600030101010101" pitchFamily="2" charset="-122"/>
                <a:ea typeface="SimSun" panose="02010600030101010101" pitchFamily="2" charset="-122"/>
              </a:rPr>
              <a:t>）硬件上 。 </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434C232B-689D-A641-86E4-0F93CBDA02E8}"/>
              </a:ext>
            </a:extLst>
          </p:cNvPr>
          <p:cNvPicPr>
            <a:picLocks noChangeAspect="1"/>
          </p:cNvPicPr>
          <p:nvPr/>
        </p:nvPicPr>
        <p:blipFill>
          <a:blip r:embed="rId2"/>
          <a:stretch>
            <a:fillRect/>
          </a:stretch>
        </p:blipFill>
        <p:spPr>
          <a:xfrm>
            <a:off x="3435350" y="2702703"/>
            <a:ext cx="5321300" cy="3683000"/>
          </a:xfrm>
          <a:prstGeom prst="rect">
            <a:avLst/>
          </a:prstGeom>
        </p:spPr>
      </p:pic>
      <p:sp>
        <p:nvSpPr>
          <p:cNvPr id="5" name="Rectangle 4">
            <a:extLst>
              <a:ext uri="{FF2B5EF4-FFF2-40B4-BE49-F238E27FC236}">
                <a16:creationId xmlns:a16="http://schemas.microsoft.com/office/drawing/2014/main" id="{5D626A1B-1FEB-A343-A30A-09E3DB10EFC3}"/>
              </a:ext>
            </a:extLst>
          </p:cNvPr>
          <p:cNvSpPr/>
          <p:nvPr/>
        </p:nvSpPr>
        <p:spPr>
          <a:xfrm>
            <a:off x="1151792" y="1833653"/>
            <a:ext cx="9640389" cy="646331"/>
          </a:xfrm>
          <a:prstGeom prst="rect">
            <a:avLst/>
          </a:prstGeom>
        </p:spPr>
        <p:txBody>
          <a:bodyPr wrap="square">
            <a:spAutoFit/>
          </a:bodyPr>
          <a:lstStyle/>
          <a:p>
            <a:r>
              <a:rPr lang="ja-JP" altLang="en-US" i="0">
                <a:solidFill>
                  <a:srgbClr val="323232"/>
                </a:solidFill>
                <a:effectLst/>
                <a:latin typeface="SimSun" panose="02010600030101010101" pitchFamily="2" charset="-122"/>
                <a:ea typeface="SimSun" panose="02010600030101010101" pitchFamily="2" charset="-122"/>
              </a:rPr>
              <a:t>一个 </a:t>
            </a:r>
            <a:r>
              <a:rPr lang="en-US" i="0">
                <a:solidFill>
                  <a:srgbClr val="323232"/>
                </a:solidFill>
                <a:effectLst/>
                <a:latin typeface="SimSun" panose="02010600030101010101" pitchFamily="2" charset="-122"/>
                <a:ea typeface="SimSun" panose="02010600030101010101" pitchFamily="2" charset="-122"/>
              </a:rPr>
              <a:t>HDFS </a:t>
            </a:r>
            <a:r>
              <a:rPr lang="ja-JP" altLang="en-US" i="0">
                <a:solidFill>
                  <a:srgbClr val="323232"/>
                </a:solidFill>
                <a:effectLst/>
                <a:latin typeface="SimSun" panose="02010600030101010101" pitchFamily="2" charset="-122"/>
                <a:ea typeface="SimSun" panose="02010600030101010101" pitchFamily="2" charset="-122"/>
              </a:rPr>
              <a:t>集群包含一个节点，称为 </a:t>
            </a:r>
            <a:r>
              <a:rPr lang="en-US">
                <a:solidFill>
                  <a:srgbClr val="FF0000"/>
                </a:solidFill>
                <a:latin typeface="SimSun" panose="02010600030101010101" pitchFamily="2" charset="-122"/>
                <a:ea typeface="SimSun" panose="02010600030101010101" pitchFamily="2" charset="-122"/>
              </a:rPr>
              <a:t>NameNode</a:t>
            </a:r>
            <a:r>
              <a:rPr lang="en-US" i="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该节点管理文件系统名称空间并规范客户端对文件的访问。另外， </a:t>
            </a:r>
            <a:r>
              <a:rPr lang="en-US" i="0">
                <a:solidFill>
                  <a:srgbClr val="323232"/>
                </a:solidFill>
                <a:effectLst/>
                <a:latin typeface="SimSun" panose="02010600030101010101" pitchFamily="2" charset="-122"/>
                <a:ea typeface="SimSun" panose="02010600030101010101" pitchFamily="2" charset="-122"/>
              </a:rPr>
              <a:t>Data node （</a:t>
            </a:r>
            <a:r>
              <a:rPr lang="en-US">
                <a:solidFill>
                  <a:srgbClr val="FF0000"/>
                </a:solidFill>
                <a:latin typeface="SimSun" panose="02010600030101010101" pitchFamily="2" charset="-122"/>
                <a:ea typeface="SimSun" panose="02010600030101010101" pitchFamily="2" charset="-122"/>
              </a:rPr>
              <a:t>DataNodes</a:t>
            </a:r>
            <a:r>
              <a:rPr lang="en-US" i="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将数据作为块</a:t>
            </a:r>
            <a:r>
              <a:rPr lang="en-US" altLang="ja-JP" i="0">
                <a:solidFill>
                  <a:srgbClr val="323232"/>
                </a:solidFill>
                <a:effectLst/>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block</a:t>
            </a:r>
            <a:r>
              <a:rPr lang="en-US" altLang="ja-JP" i="0">
                <a:solidFill>
                  <a:srgbClr val="323232"/>
                </a:solidFill>
                <a:effectLst/>
                <a:latin typeface="SimSun" panose="02010600030101010101" pitchFamily="2" charset="-122"/>
                <a:ea typeface="SimSun" panose="02010600030101010101" pitchFamily="2" charset="-122"/>
              </a:rPr>
              <a:t>)</a:t>
            </a:r>
            <a:r>
              <a:rPr lang="ja-JP" altLang="en-US" i="0">
                <a:solidFill>
                  <a:srgbClr val="323232"/>
                </a:solidFill>
                <a:effectLst/>
                <a:latin typeface="SimSun" panose="02010600030101010101" pitchFamily="2" charset="-122"/>
                <a:ea typeface="SimSun" panose="02010600030101010101" pitchFamily="2" charset="-122"/>
              </a:rPr>
              <a:t>存储在文件中。</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55165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592F3-38B8-FD43-836C-F8C762BE6D55}"/>
              </a:ext>
            </a:extLst>
          </p:cNvPr>
          <p:cNvSpPr txBox="1"/>
          <p:nvPr/>
        </p:nvSpPr>
        <p:spPr>
          <a:xfrm>
            <a:off x="1114697" y="105429"/>
            <a:ext cx="485261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Hadoop——HDFS</a:t>
            </a:r>
            <a:r>
              <a:rPr lang="ja-JP" altLang="en-US" sz="2800">
                <a:latin typeface="SimSun" panose="02010600030101010101" pitchFamily="2" charset="-122"/>
                <a:ea typeface="SimSun" panose="02010600030101010101" pitchFamily="2" charset="-122"/>
              </a:rPr>
              <a:t>基本概念</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C7465404-F7D5-6743-BF94-FBEC1BC29773}"/>
              </a:ext>
            </a:extLst>
          </p:cNvPr>
          <p:cNvSpPr/>
          <p:nvPr/>
        </p:nvSpPr>
        <p:spPr>
          <a:xfrm>
            <a:off x="940526" y="677818"/>
            <a:ext cx="10476412" cy="1754326"/>
          </a:xfrm>
          <a:prstGeom prst="rect">
            <a:avLst/>
          </a:prstGeom>
        </p:spPr>
        <p:txBody>
          <a:bodyPr wrap="square">
            <a:spAutoFit/>
          </a:bodyPr>
          <a:lstStyle/>
          <a:p>
            <a:r>
              <a:rPr lang="ja-JP" altLang="en-US" i="0">
                <a:solidFill>
                  <a:srgbClr val="4D4D4D"/>
                </a:solidFill>
                <a:effectLst/>
                <a:latin typeface="SimSun" panose="02010600030101010101" pitchFamily="2" charset="-122"/>
                <a:ea typeface="SimSun" panose="02010600030101010101" pitchFamily="2" charset="-122"/>
              </a:rPr>
              <a:t>数据块</a:t>
            </a:r>
            <a:r>
              <a:rPr lang="en-US" altLang="ja-JP">
                <a:solidFill>
                  <a:srgbClr val="4D4D4D"/>
                </a:solidFill>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block</a:t>
            </a:r>
            <a:r>
              <a:rPr lang="en-US" altLang="ja-JP">
                <a:solidFill>
                  <a:srgbClr val="4D4D4D"/>
                </a:solidFill>
                <a:latin typeface="SimSun" panose="02010600030101010101" pitchFamily="2" charset="-122"/>
                <a:ea typeface="SimSun" panose="02010600030101010101" pitchFamily="2" charset="-122"/>
              </a:rPr>
              <a:t>)</a:t>
            </a:r>
            <a:r>
              <a:rPr lang="zh-CN" altLang="en-US">
                <a:solidFill>
                  <a:srgbClr val="4D4D4D"/>
                </a:solidFill>
                <a:latin typeface="SimSun" panose="02010600030101010101" pitchFamily="2" charset="-122"/>
                <a:ea typeface="SimSun" panose="02010600030101010101" pitchFamily="2" charset="-122"/>
              </a:rPr>
              <a:t>：</a:t>
            </a:r>
            <a:r>
              <a:rPr lang="en-US" i="0">
                <a:solidFill>
                  <a:srgbClr val="4D4D4D"/>
                </a:solidFill>
                <a:effectLst/>
                <a:latin typeface="SimSun" panose="02010600030101010101" pitchFamily="2" charset="-122"/>
                <a:ea typeface="SimSun" panose="02010600030101010101" pitchFamily="2" charset="-122"/>
              </a:rPr>
              <a:t>HDFS</a:t>
            </a:r>
            <a:r>
              <a:rPr lang="ja-JP" altLang="en-US">
                <a:solidFill>
                  <a:srgbClr val="4D4D4D"/>
                </a:solidFill>
                <a:latin typeface="SimSun" panose="02010600030101010101" pitchFamily="2" charset="-122"/>
                <a:ea typeface="SimSun" panose="02010600030101010101" pitchFamily="2" charset="-122"/>
              </a:rPr>
              <a:t>的块简化了存储子系统的设计</a:t>
            </a:r>
            <a:r>
              <a:rPr lang="ja-JP" altLang="en-US" i="0">
                <a:solidFill>
                  <a:srgbClr val="4D4D4D"/>
                </a:solidFill>
                <a:effectLst/>
                <a:latin typeface="SimSun" panose="02010600030101010101" pitchFamily="2" charset="-122"/>
                <a:ea typeface="SimSun" panose="02010600030101010101" pitchFamily="2" charset="-122"/>
              </a:rPr>
              <a:t>，</a:t>
            </a:r>
            <a:r>
              <a:rPr lang="ja-JP" altLang="en-US">
                <a:solidFill>
                  <a:srgbClr val="FF0000"/>
                </a:solidFill>
                <a:latin typeface="SimSun" panose="02010600030101010101" pitchFamily="2" charset="-122"/>
                <a:ea typeface="SimSun" panose="02010600030101010101" pitchFamily="2" charset="-122"/>
              </a:rPr>
              <a:t>默认</a:t>
            </a:r>
            <a:r>
              <a:rPr lang="ja-JP" altLang="en-US">
                <a:solidFill>
                  <a:srgbClr val="4D4D4D"/>
                </a:solidFill>
                <a:latin typeface="SimSun" panose="02010600030101010101" pitchFamily="2" charset="-122"/>
                <a:ea typeface="SimSun" panose="02010600030101010101" pitchFamily="2" charset="-122"/>
              </a:rPr>
              <a:t>大小为</a:t>
            </a:r>
            <a:r>
              <a:rPr lang="en-US" altLang="zh-CN">
                <a:solidFill>
                  <a:srgbClr val="4D4D4D"/>
                </a:solidFill>
                <a:latin typeface="SimSun" panose="02010600030101010101" pitchFamily="2" charset="-122"/>
                <a:ea typeface="SimSun" panose="02010600030101010101" pitchFamily="2" charset="-122"/>
              </a:rPr>
              <a:t>128MB</a:t>
            </a:r>
            <a:r>
              <a:rPr lang="zh-CN" altLang="en-US">
                <a:solidFill>
                  <a:srgbClr val="4D4D4D"/>
                </a:solidFill>
                <a:latin typeface="SimSun" panose="02010600030101010101" pitchFamily="2" charset="-122"/>
                <a:ea typeface="SimSun" panose="02010600030101010101" pitchFamily="2" charset="-122"/>
              </a:rPr>
              <a:t>，</a:t>
            </a:r>
            <a:r>
              <a:rPr lang="ja-JP" altLang="en-US" i="0">
                <a:solidFill>
                  <a:srgbClr val="4D4D4D"/>
                </a:solidFill>
                <a:effectLst/>
                <a:latin typeface="SimSun" panose="02010600030101010101" pitchFamily="2" charset="-122"/>
                <a:ea typeface="SimSun" panose="02010600030101010101" pitchFamily="2" charset="-122"/>
              </a:rPr>
              <a:t>最小化搜索代价。</a:t>
            </a:r>
            <a:r>
              <a:rPr lang="ja-JP" altLang="en-US" i="0">
                <a:solidFill>
                  <a:srgbClr val="FF0000"/>
                </a:solidFill>
                <a:effectLst/>
                <a:latin typeface="SimSun" panose="02010600030101010101" pitchFamily="2" charset="-122"/>
                <a:ea typeface="SimSun" panose="02010600030101010101" pitchFamily="2" charset="-122"/>
              </a:rPr>
              <a:t>但</a:t>
            </a:r>
            <a:r>
              <a:rPr lang="ja-JP" altLang="en-US" i="0">
                <a:solidFill>
                  <a:srgbClr val="4D4D4D"/>
                </a:solidFill>
                <a:effectLst/>
                <a:latin typeface="SimSun" panose="02010600030101010101" pitchFamily="2" charset="-122"/>
                <a:ea typeface="SimSun" panose="02010600030101010101" pitchFamily="2" charset="-122"/>
              </a:rPr>
              <a:t>如果块足够大，那么从磁盘</a:t>
            </a:r>
            <a:r>
              <a:rPr lang="ja-JP" altLang="en-US" i="0">
                <a:solidFill>
                  <a:srgbClr val="FF0000"/>
                </a:solidFill>
                <a:effectLst/>
                <a:latin typeface="SimSun" panose="02010600030101010101" pitchFamily="2" charset="-122"/>
                <a:ea typeface="SimSun" panose="02010600030101010101" pitchFamily="2" charset="-122"/>
              </a:rPr>
              <a:t>传输数据</a:t>
            </a:r>
            <a:r>
              <a:rPr lang="ja-JP" altLang="en-US" i="0">
                <a:solidFill>
                  <a:srgbClr val="4D4D4D"/>
                </a:solidFill>
                <a:effectLst/>
                <a:latin typeface="SimSun" panose="02010600030101010101" pitchFamily="2" charset="-122"/>
                <a:ea typeface="SimSun" panose="02010600030101010101" pitchFamily="2" charset="-122"/>
              </a:rPr>
              <a:t>的时间就会比搜寻块开始位置的时间长得多，因此，传输由多个块组成的大文件取决于磁盘传输速率</a:t>
            </a:r>
            <a:r>
              <a:rPr lang="zh-CN" altLang="en-US">
                <a:solidFill>
                  <a:srgbClr val="4D4D4D"/>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同时比块</a:t>
            </a:r>
            <a:r>
              <a:rPr lang="ja-JP" altLang="en-US">
                <a:solidFill>
                  <a:srgbClr val="FF0000"/>
                </a:solidFill>
                <a:latin typeface="SimSun" panose="02010600030101010101" pitchFamily="2" charset="-122"/>
                <a:ea typeface="SimSun" panose="02010600030101010101" pitchFamily="2" charset="-122"/>
              </a:rPr>
              <a:t>小</a:t>
            </a:r>
            <a:r>
              <a:rPr lang="ja-JP" altLang="en-US">
                <a:latin typeface="SimSun" panose="02010600030101010101" pitchFamily="2" charset="-122"/>
                <a:ea typeface="SimSun" panose="02010600030101010101" pitchFamily="2" charset="-122"/>
              </a:rPr>
              <a:t>的文件</a:t>
            </a:r>
            <a:r>
              <a:rPr lang="ja-JP" altLang="en-US">
                <a:solidFill>
                  <a:srgbClr val="FF0000"/>
                </a:solidFill>
                <a:latin typeface="SimSun" panose="02010600030101010101" pitchFamily="2" charset="-122"/>
                <a:ea typeface="SimSun" panose="02010600030101010101" pitchFamily="2" charset="-122"/>
              </a:rPr>
              <a:t>不会</a:t>
            </a:r>
            <a:r>
              <a:rPr lang="ja-JP" altLang="en-US">
                <a:latin typeface="SimSun" panose="02010600030101010101" pitchFamily="2" charset="-122"/>
                <a:ea typeface="SimSun" panose="02010600030101010101" pitchFamily="2" charset="-122"/>
              </a:rPr>
              <a:t>沾满整个块的潜在存储空间。 一个文件的所有块并不需要存于</a:t>
            </a:r>
            <a:r>
              <a:rPr lang="ja-JP" altLang="en-US">
                <a:solidFill>
                  <a:srgbClr val="FF0000"/>
                </a:solidFill>
                <a:latin typeface="SimSun" panose="02010600030101010101" pitchFamily="2" charset="-122"/>
                <a:ea typeface="SimSun" panose="02010600030101010101" pitchFamily="2" charset="-122"/>
              </a:rPr>
              <a:t>同一</a:t>
            </a:r>
            <a:r>
              <a:rPr lang="ja-JP" altLang="en-US">
                <a:latin typeface="SimSun" panose="02010600030101010101" pitchFamily="2" charset="-122"/>
                <a:ea typeface="SimSun" panose="02010600030101010101" pitchFamily="2" charset="-122"/>
              </a:rPr>
              <a:t>个磁盘上</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大小可以大于网络中任何一个磁盘的容量</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适合于备份，提高容错性和实用性</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对于访问频繁的文件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其对应的块可能以堆外块缓存</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off-heap block cache</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的形式存在于</a:t>
            </a:r>
            <a:r>
              <a:rPr lang="en-US" altLang="ja-JP">
                <a:latin typeface="SimSun" panose="02010600030101010101" pitchFamily="2" charset="-122"/>
                <a:ea typeface="SimSun" panose="02010600030101010101" pitchFamily="2" charset="-122"/>
              </a:rPr>
              <a:t>datanode</a:t>
            </a:r>
            <a:r>
              <a:rPr lang="ja-JP" altLang="en-US">
                <a:latin typeface="SimSun" panose="02010600030101010101" pitchFamily="2" charset="-122"/>
                <a:ea typeface="SimSun" panose="02010600030101010101" pitchFamily="2" charset="-122"/>
              </a:rPr>
              <a:t>的内存中</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F6672964-E71C-5D43-A092-CA3FA4095BC9}"/>
              </a:ext>
            </a:extLst>
          </p:cNvPr>
          <p:cNvSpPr txBox="1"/>
          <p:nvPr/>
        </p:nvSpPr>
        <p:spPr>
          <a:xfrm>
            <a:off x="940525" y="2544642"/>
            <a:ext cx="1047641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管理节点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namenode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存放文件系统树及所有文件、目录的元数据</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负责管理文件系统的名字空间以及客户端的访问，负责确定数据块到具体的存储节点的映射。</a:t>
            </a:r>
            <a:endParaRPr lang="en-US">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91E74F7C-18BE-0141-A85A-589B4938F75E}"/>
              </a:ext>
            </a:extLst>
          </p:cNvPr>
          <p:cNvSpPr txBox="1"/>
          <p:nvPr/>
        </p:nvSpPr>
        <p:spPr>
          <a:xfrm>
            <a:off x="940525" y="3343862"/>
            <a:ext cx="10406743" cy="646331"/>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工作节点</a:t>
            </a:r>
            <a:r>
              <a:rPr lang="en-US" altLang="ja-JP">
                <a:latin typeface="SimSun" panose="02010600030101010101" pitchFamily="2" charset="-122"/>
                <a:ea typeface="SimSun" panose="02010600030101010101" pitchFamily="2" charset="-122"/>
              </a:rPr>
              <a:t>(</a:t>
            </a:r>
            <a:r>
              <a:rPr lang="en-US" altLang="ja-JP">
                <a:solidFill>
                  <a:srgbClr val="FF0000"/>
                </a:solidFill>
                <a:latin typeface="SimSun" panose="02010600030101010101" pitchFamily="2" charset="-122"/>
                <a:ea typeface="SimSun" panose="02010600030101010101" pitchFamily="2" charset="-122"/>
              </a:rPr>
              <a:t>datanode</a:t>
            </a:r>
            <a:r>
              <a:rPr lang="en-US" altLang="ja-JP">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HDFS</a:t>
            </a:r>
            <a:r>
              <a:rPr lang="ja-JP" altLang="en-US">
                <a:latin typeface="SimSun" panose="02010600030101010101" pitchFamily="2" charset="-122"/>
                <a:ea typeface="SimSun" panose="02010600030101010101" pitchFamily="2" charset="-122"/>
              </a:rPr>
              <a:t>的实际存储节点，负责管理它所在节点的存储；客户端的读写请求。并且定期上报心跳和块的存储位置。</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704D3F57-AC0E-7044-9C2F-B62A37A3FB15}"/>
              </a:ext>
            </a:extLst>
          </p:cNvPr>
          <p:cNvSpPr txBox="1"/>
          <p:nvPr/>
        </p:nvSpPr>
        <p:spPr>
          <a:xfrm>
            <a:off x="940526" y="4152562"/>
            <a:ext cx="10476412" cy="923330"/>
          </a:xfrm>
          <a:prstGeom prst="rect">
            <a:avLst/>
          </a:prstGeom>
          <a:noFill/>
        </p:spPr>
        <p:txBody>
          <a:bodyPr wrap="square" rtlCol="0">
            <a:spAutoFit/>
          </a:bodyPr>
          <a:lstStyle/>
          <a:p>
            <a:r>
              <a:rPr lang="ja-JP" altLang="en-US">
                <a:latin typeface="SimSun" panose="02010600030101010101" pitchFamily="2" charset="-122"/>
                <a:ea typeface="SimSun" panose="02010600030101010101" pitchFamily="2" charset="-122"/>
              </a:rPr>
              <a:t>联邦</a:t>
            </a:r>
            <a:r>
              <a:rPr lang="en-US">
                <a:latin typeface="SimSun" panose="02010600030101010101" pitchFamily="2" charset="-122"/>
                <a:ea typeface="SimSun" panose="02010600030101010101" pitchFamily="2" charset="-122"/>
              </a:rPr>
              <a:t>HDFS(</a:t>
            </a:r>
            <a:r>
              <a:rPr lang="en-US">
                <a:solidFill>
                  <a:srgbClr val="FF0000"/>
                </a:solidFill>
                <a:latin typeface="SimSun" panose="02010600030101010101" pitchFamily="2" charset="-122"/>
                <a:ea typeface="SimSun" panose="02010600030101010101" pitchFamily="2" charset="-122"/>
              </a:rPr>
              <a:t>HDFS federation</a:t>
            </a:r>
            <a:r>
              <a:rPr lang="en-US">
                <a:latin typeface="SimSun" panose="02010600030101010101" pitchFamily="2" charset="-122"/>
                <a:ea typeface="SimSun" panose="02010600030101010101" pitchFamily="2" charset="-122"/>
              </a:rPr>
              <a:t>)</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2.x</a:t>
            </a:r>
            <a:r>
              <a:rPr lang="ja-JP" altLang="en-US">
                <a:latin typeface="SimSun" panose="02010600030101010101" pitchFamily="2" charset="-122"/>
                <a:ea typeface="SimSun" panose="02010600030101010101" pitchFamily="2" charset="-122"/>
              </a:rPr>
              <a:t>引入</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允许一个集群通过增加</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节点来扩展，每一个</a:t>
            </a:r>
            <a:r>
              <a:rPr lang="en-US">
                <a:latin typeface="SimSun" panose="02010600030101010101" pitchFamily="2" charset="-122"/>
                <a:ea typeface="SimSun" panose="02010600030101010101" pitchFamily="2" charset="-122"/>
              </a:rPr>
              <a:t>namenode</a:t>
            </a:r>
            <a:r>
              <a:rPr lang="ja-JP" altLang="en-US">
                <a:latin typeface="SimSun" panose="02010600030101010101" pitchFamily="2" charset="-122"/>
                <a:ea typeface="SimSun" panose="02010600030101010101" pitchFamily="2" charset="-122"/>
              </a:rPr>
              <a:t>节点管理文件系统命名空间中的一部分</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并相互独立</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互不通信。 解决超大集群被内存限制系统横向扩展</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7674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5F0D7-7227-2447-893A-3E90766DD3FE}"/>
              </a:ext>
            </a:extLst>
          </p:cNvPr>
          <p:cNvSpPr txBox="1"/>
          <p:nvPr/>
        </p:nvSpPr>
        <p:spPr>
          <a:xfrm>
            <a:off x="1151792" y="65838"/>
            <a:ext cx="521168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原理</a:t>
            </a:r>
            <a:r>
              <a:rPr lang="en-US" altLang="zh-CN" sz="2800">
                <a:latin typeface="SimSun" panose="02010600030101010101" pitchFamily="2" charset="-122"/>
                <a:ea typeface="SimSun" panose="02010600030101010101" pitchFamily="2" charset="-122"/>
              </a:rPr>
              <a:t>——YARN</a:t>
            </a:r>
            <a:r>
              <a:rPr lang="ja-JP" altLang="en-US" sz="2800">
                <a:latin typeface="SimSun" panose="02010600030101010101" pitchFamily="2" charset="-122"/>
                <a:ea typeface="SimSun" panose="02010600030101010101" pitchFamily="2" charset="-122"/>
              </a:rPr>
              <a:t>是什么</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740AECDF-522A-9142-B992-411E7971A59A}"/>
              </a:ext>
            </a:extLst>
          </p:cNvPr>
          <p:cNvSpPr/>
          <p:nvPr/>
        </p:nvSpPr>
        <p:spPr>
          <a:xfrm>
            <a:off x="1151794" y="685910"/>
            <a:ext cx="10276115" cy="646331"/>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hadoop</a:t>
            </a:r>
            <a:r>
              <a:rPr lang="ja-JP" altLang="en-US" b="0" i="0">
                <a:effectLst/>
                <a:latin typeface="SimSun" panose="02010600030101010101" pitchFamily="2" charset="-122"/>
                <a:ea typeface="SimSun" panose="02010600030101010101" pitchFamily="2" charset="-122"/>
              </a:rPr>
              <a:t>的集群资源管理系统。</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在</a:t>
            </a:r>
            <a:r>
              <a:rPr lang="en-US" b="0" i="0">
                <a:effectLst/>
                <a:latin typeface="SimSun" panose="02010600030101010101" pitchFamily="2" charset="-122"/>
                <a:ea typeface="SimSun" panose="02010600030101010101" pitchFamily="2" charset="-122"/>
              </a:rPr>
              <a:t>hadoop 2 </a:t>
            </a:r>
            <a:r>
              <a:rPr lang="ja-JP" altLang="en-US" b="0" i="0">
                <a:effectLst/>
                <a:latin typeface="SimSun" panose="02010600030101010101" pitchFamily="2" charset="-122"/>
                <a:ea typeface="SimSun" panose="02010600030101010101" pitchFamily="2" charset="-122"/>
              </a:rPr>
              <a:t>中被引入，用来改善</a:t>
            </a:r>
            <a:r>
              <a:rPr lang="en-US" b="0" i="0">
                <a:effectLst/>
                <a:latin typeface="SimSun" panose="02010600030101010101" pitchFamily="2" charset="-122"/>
                <a:ea typeface="SimSun" panose="02010600030101010101" pitchFamily="2" charset="-122"/>
              </a:rPr>
              <a:t>MapReduce</a:t>
            </a:r>
            <a:r>
              <a:rPr lang="ja-JP" altLang="en-US" b="0" i="0">
                <a:effectLst/>
                <a:latin typeface="SimSun" panose="02010600030101010101" pitchFamily="2" charset="-122"/>
                <a:ea typeface="SimSun" panose="02010600030101010101" pitchFamily="2" charset="-122"/>
              </a:rPr>
              <a:t>的实现功能，但是通常它对于其他的分布式计算模式也有足够的支持。 </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5C692883-8B97-534B-8734-5BA9268EFE81}"/>
              </a:ext>
            </a:extLst>
          </p:cNvPr>
          <p:cNvSpPr/>
          <p:nvPr/>
        </p:nvSpPr>
        <p:spPr>
          <a:xfrm>
            <a:off x="1151793" y="1429093"/>
            <a:ext cx="10276115" cy="1200329"/>
          </a:xfrm>
          <a:prstGeom prst="rect">
            <a:avLst/>
          </a:prstGeom>
        </p:spPr>
        <p:txBody>
          <a:bodyPr wrap="square">
            <a:spAutoFit/>
          </a:bodyPr>
          <a:lstStyle/>
          <a:p>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为请求和使用集群资源提供了</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但是那些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不是典型的可以通过用户代码就可以执行使用的，取而代之的是，用户可以使用由分布式计算框架提供的更高界别的</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这些</a:t>
            </a:r>
            <a:r>
              <a:rPr lang="en-US" b="0" i="0">
                <a:effectLst/>
                <a:latin typeface="SimSun" panose="02010600030101010101" pitchFamily="2" charset="-122"/>
                <a:ea typeface="SimSun" panose="02010600030101010101" pitchFamily="2" charset="-122"/>
              </a:rPr>
              <a:t>API</a:t>
            </a:r>
            <a:r>
              <a:rPr lang="ja-JP" altLang="en-US" b="0" i="0">
                <a:effectLst/>
                <a:latin typeface="SimSun" panose="02010600030101010101" pitchFamily="2" charset="-122"/>
                <a:ea typeface="SimSun" panose="02010600030101010101" pitchFamily="2" charset="-122"/>
              </a:rPr>
              <a:t>本身就是建立在</a:t>
            </a:r>
            <a:r>
              <a:rPr lang="en-US" b="0" i="0">
                <a:effectLst/>
                <a:latin typeface="SimSun" panose="02010600030101010101" pitchFamily="2" charset="-122"/>
                <a:ea typeface="SimSun" panose="02010600030101010101" pitchFamily="2" charset="-122"/>
              </a:rPr>
              <a:t>YARN</a:t>
            </a:r>
            <a:r>
              <a:rPr lang="ja-JP" altLang="en-US" b="0" i="0">
                <a:effectLst/>
                <a:latin typeface="SimSun" panose="02010600030101010101" pitchFamily="2" charset="-122"/>
                <a:ea typeface="SimSun" panose="02010600030101010101" pitchFamily="2" charset="-122"/>
              </a:rPr>
              <a:t>上的，并且对用户</a:t>
            </a:r>
            <a:r>
              <a:rPr lang="ja-JP" altLang="en-US" b="0" i="0">
                <a:solidFill>
                  <a:srgbClr val="FF0000"/>
                </a:solidFill>
                <a:effectLst/>
                <a:latin typeface="SimSun" panose="02010600030101010101" pitchFamily="2" charset="-122"/>
                <a:ea typeface="SimSun" panose="02010600030101010101" pitchFamily="2" charset="-122"/>
              </a:rPr>
              <a:t>隐藏</a:t>
            </a:r>
            <a:r>
              <a:rPr lang="ja-JP" altLang="en-US" b="0" i="0">
                <a:effectLst/>
                <a:latin typeface="SimSun" panose="02010600030101010101" pitchFamily="2" charset="-122"/>
                <a:ea typeface="SimSun" panose="02010600030101010101" pitchFamily="2" charset="-122"/>
              </a:rPr>
              <a:t>了</a:t>
            </a:r>
            <a:r>
              <a:rPr lang="ja-JP" altLang="en-US" b="0" i="0">
                <a:solidFill>
                  <a:srgbClr val="FF0000"/>
                </a:solidFill>
                <a:effectLst/>
                <a:latin typeface="SimSun" panose="02010600030101010101" pitchFamily="2" charset="-122"/>
                <a:ea typeface="SimSun" panose="02010600030101010101" pitchFamily="2" charset="-122"/>
              </a:rPr>
              <a:t>资源管理</a:t>
            </a:r>
            <a:r>
              <a:rPr lang="ja-JP" altLang="en-US" b="0" i="0">
                <a:effectLst/>
                <a:latin typeface="SimSun" panose="02010600030101010101" pitchFamily="2" charset="-122"/>
                <a:ea typeface="SimSun" panose="02010600030101010101" pitchFamily="2" charset="-122"/>
              </a:rPr>
              <a:t>的细节。</a:t>
            </a:r>
            <a:r>
              <a:rPr lang="en-US">
                <a:latin typeface="SimSun" panose="02010600030101010101" pitchFamily="2" charset="-122"/>
                <a:ea typeface="SimSun" panose="02010600030101010101" pitchFamily="2" charset="-122"/>
              </a:rPr>
              <a:t> YARN</a:t>
            </a:r>
            <a:r>
              <a:rPr lang="ja-JP" altLang="en-US">
                <a:latin typeface="SimSun" panose="02010600030101010101" pitchFamily="2" charset="-122"/>
                <a:ea typeface="SimSun" panose="02010600030101010101" pitchFamily="2" charset="-122"/>
              </a:rPr>
              <a:t>并不清楚用户提交的程序的运行机制</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只提供运算资源的调度</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pic>
        <p:nvPicPr>
          <p:cNvPr id="6" name="Picture 5">
            <a:extLst>
              <a:ext uri="{FF2B5EF4-FFF2-40B4-BE49-F238E27FC236}">
                <a16:creationId xmlns:a16="http://schemas.microsoft.com/office/drawing/2014/main" id="{81AB5F81-715E-B44D-922B-840A1C64064A}"/>
              </a:ext>
            </a:extLst>
          </p:cNvPr>
          <p:cNvPicPr>
            <a:picLocks noChangeAspect="1"/>
          </p:cNvPicPr>
          <p:nvPr/>
        </p:nvPicPr>
        <p:blipFill>
          <a:blip r:embed="rId2"/>
          <a:stretch>
            <a:fillRect/>
          </a:stretch>
        </p:blipFill>
        <p:spPr>
          <a:xfrm>
            <a:off x="6315710" y="3226584"/>
            <a:ext cx="5762232" cy="3557391"/>
          </a:xfrm>
          <a:prstGeom prst="rect">
            <a:avLst/>
          </a:prstGeom>
        </p:spPr>
      </p:pic>
      <p:pic>
        <p:nvPicPr>
          <p:cNvPr id="7" name="Picture 6">
            <a:extLst>
              <a:ext uri="{FF2B5EF4-FFF2-40B4-BE49-F238E27FC236}">
                <a16:creationId xmlns:a16="http://schemas.microsoft.com/office/drawing/2014/main" id="{14FB6338-9195-6343-A0A4-D5E18DF39628}"/>
              </a:ext>
            </a:extLst>
          </p:cNvPr>
          <p:cNvPicPr>
            <a:picLocks noChangeAspect="1"/>
          </p:cNvPicPr>
          <p:nvPr/>
        </p:nvPicPr>
        <p:blipFill>
          <a:blip r:embed="rId3"/>
          <a:stretch>
            <a:fillRect/>
          </a:stretch>
        </p:blipFill>
        <p:spPr>
          <a:xfrm>
            <a:off x="241320" y="4236720"/>
            <a:ext cx="6350000" cy="2286000"/>
          </a:xfrm>
          <a:prstGeom prst="rect">
            <a:avLst/>
          </a:prstGeom>
        </p:spPr>
      </p:pic>
      <p:sp>
        <p:nvSpPr>
          <p:cNvPr id="8" name="Oval 7">
            <a:extLst>
              <a:ext uri="{FF2B5EF4-FFF2-40B4-BE49-F238E27FC236}">
                <a16:creationId xmlns:a16="http://schemas.microsoft.com/office/drawing/2014/main" id="{8E22917B-1B81-D845-A911-C3AD26886EE0}"/>
              </a:ext>
            </a:extLst>
          </p:cNvPr>
          <p:cNvSpPr/>
          <p:nvPr/>
        </p:nvSpPr>
        <p:spPr>
          <a:xfrm>
            <a:off x="3152503" y="5077097"/>
            <a:ext cx="1245326" cy="51380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20304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97DB-ED73-6C46-90A7-7CDA4BFAF991}"/>
              </a:ext>
            </a:extLst>
          </p:cNvPr>
          <p:cNvSpPr txBox="1"/>
          <p:nvPr/>
        </p:nvSpPr>
        <p:spPr>
          <a:xfrm>
            <a:off x="1166948" y="21036"/>
            <a:ext cx="4852610"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en-US" altLang="ja-JP" sz="2800">
                <a:latin typeface="SimSun" panose="02010600030101010101" pitchFamily="2" charset="-122"/>
                <a:ea typeface="SimSun" panose="02010600030101010101" pitchFamily="2" charset="-122"/>
              </a:rPr>
              <a:t>YARN</a:t>
            </a:r>
            <a:r>
              <a:rPr lang="ja-JP" altLang="en-US" sz="2800">
                <a:latin typeface="SimSun" panose="02010600030101010101" pitchFamily="2" charset="-122"/>
                <a:ea typeface="SimSun" panose="02010600030101010101" pitchFamily="2" charset="-122"/>
              </a:rPr>
              <a:t>运行机制</a:t>
            </a:r>
            <a:endParaRPr lang="en-US" sz="2800">
              <a:latin typeface="SimSun" panose="02010600030101010101" pitchFamily="2" charset="-122"/>
              <a:ea typeface="SimSun" panose="02010600030101010101" pitchFamily="2" charset="-122"/>
            </a:endParaRPr>
          </a:p>
        </p:txBody>
      </p:sp>
      <p:pic>
        <p:nvPicPr>
          <p:cNvPr id="7" name="Picture 6">
            <a:extLst>
              <a:ext uri="{FF2B5EF4-FFF2-40B4-BE49-F238E27FC236}">
                <a16:creationId xmlns:a16="http://schemas.microsoft.com/office/drawing/2014/main" id="{2C72035A-0C02-DF4E-B81B-0BEA5FB9B872}"/>
              </a:ext>
            </a:extLst>
          </p:cNvPr>
          <p:cNvPicPr>
            <a:picLocks noChangeAspect="1"/>
          </p:cNvPicPr>
          <p:nvPr/>
        </p:nvPicPr>
        <p:blipFill>
          <a:blip r:embed="rId2"/>
          <a:stretch>
            <a:fillRect/>
          </a:stretch>
        </p:blipFill>
        <p:spPr>
          <a:xfrm>
            <a:off x="6663365" y="1518231"/>
            <a:ext cx="5528635" cy="5339769"/>
          </a:xfrm>
          <a:prstGeom prst="rect">
            <a:avLst/>
          </a:prstGeom>
        </p:spPr>
      </p:pic>
      <p:sp>
        <p:nvSpPr>
          <p:cNvPr id="3" name="Rectangle 2">
            <a:extLst>
              <a:ext uri="{FF2B5EF4-FFF2-40B4-BE49-F238E27FC236}">
                <a16:creationId xmlns:a16="http://schemas.microsoft.com/office/drawing/2014/main" id="{8B9E643B-660D-A34E-87C3-EE87CAB1854F}"/>
              </a:ext>
            </a:extLst>
          </p:cNvPr>
          <p:cNvSpPr/>
          <p:nvPr/>
        </p:nvSpPr>
        <p:spPr>
          <a:xfrm>
            <a:off x="1062446" y="885544"/>
            <a:ext cx="5633137" cy="3139321"/>
          </a:xfrm>
          <a:prstGeom prst="rect">
            <a:avLst/>
          </a:prstGeom>
        </p:spPr>
        <p:txBody>
          <a:bodyPr wrap="square">
            <a:spAutoFit/>
          </a:bodyPr>
          <a:lstStyle/>
          <a:p>
            <a:r>
              <a:rPr lang="en-US" altLang="ja-JP">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、客户端联系资源管理器，要求运行一个</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进程</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2</a:t>
            </a:r>
            <a:r>
              <a:rPr lang="ja-JP" altLang="en-US">
                <a:latin typeface="SimSun" panose="02010600030101010101" pitchFamily="2" charset="-122"/>
                <a:ea typeface="SimSun" panose="02010600030101010101" pitchFamily="2" charset="-122"/>
              </a:rPr>
              <a:t>、资源管理其找到一个能够在容器启动</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的节点管理器</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a:t>
            </a:r>
          </a:p>
          <a:p>
            <a:r>
              <a:rPr lang="en-US">
                <a:latin typeface="SimSun" panose="02010600030101010101" pitchFamily="2" charset="-122"/>
                <a:ea typeface="SimSun" panose="02010600030101010101" pitchFamily="2" charset="-122"/>
              </a:rPr>
              <a:t>3、application master</a:t>
            </a:r>
            <a:r>
              <a:rPr lang="ja-JP" altLang="en-US">
                <a:latin typeface="SimSun" panose="02010600030101010101" pitchFamily="2" charset="-122"/>
                <a:ea typeface="SimSun" panose="02010600030101010101" pitchFamily="2" charset="-122"/>
              </a:rPr>
              <a:t>运行后，根据应用本身向资源管理器请求更多容器。</a:t>
            </a:r>
          </a:p>
          <a:p>
            <a:r>
              <a:rPr lang="en-US" altLang="ja-JP">
                <a:latin typeface="SimSun" panose="02010600030101010101" pitchFamily="2" charset="-122"/>
                <a:ea typeface="SimSun" panose="02010600030101010101" pitchFamily="2" charset="-122"/>
              </a:rPr>
              <a:t>4</a:t>
            </a:r>
            <a:r>
              <a:rPr lang="ja-JP" altLang="en-US">
                <a:latin typeface="SimSun" panose="02010600030101010101" pitchFamily="2" charset="-122"/>
                <a:ea typeface="SimSun" panose="02010600030101010101" pitchFamily="2" charset="-122"/>
              </a:rPr>
              <a:t>、资源管理器给</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分配需要的资源后，</a:t>
            </a:r>
            <a:r>
              <a:rPr lang="en-US">
                <a:latin typeface="SimSun" panose="02010600030101010101" pitchFamily="2" charset="-122"/>
                <a:ea typeface="SimSun" panose="02010600030101010101" pitchFamily="2" charset="-122"/>
              </a:rPr>
              <a:t>application master</a:t>
            </a:r>
            <a:r>
              <a:rPr lang="ja-JP" altLang="en-US">
                <a:latin typeface="SimSun" panose="02010600030101010101" pitchFamily="2" charset="-122"/>
                <a:ea typeface="SimSun" panose="02010600030101010101" pitchFamily="2" charset="-122"/>
              </a:rPr>
              <a:t>在对应资源节点管理器启动容器，节点管理器获取任务运行需要的</a:t>
            </a:r>
            <a:r>
              <a:rPr lang="en-US">
                <a:latin typeface="SimSun" panose="02010600030101010101" pitchFamily="2" charset="-122"/>
                <a:ea typeface="SimSun" panose="02010600030101010101" pitchFamily="2" charset="-122"/>
              </a:rPr>
              <a:t>resources</a:t>
            </a:r>
            <a:r>
              <a:rPr lang="ja-JP" altLang="en-US">
                <a:latin typeface="SimSun" panose="02010600030101010101" pitchFamily="2" charset="-122"/>
                <a:ea typeface="SimSun" panose="02010600030101010101" pitchFamily="2" charset="-122"/>
              </a:rPr>
              <a:t>后，在该容器运行任务</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或者申请更多资源</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用于运行一个分布式计算</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4" name="TextBox 3">
            <a:extLst>
              <a:ext uri="{FF2B5EF4-FFF2-40B4-BE49-F238E27FC236}">
                <a16:creationId xmlns:a16="http://schemas.microsoft.com/office/drawing/2014/main" id="{B3B826BF-6DCF-D647-B2A8-1CCE26EA5AA9}"/>
              </a:ext>
            </a:extLst>
          </p:cNvPr>
          <p:cNvSpPr txBox="1"/>
          <p:nvPr/>
        </p:nvSpPr>
        <p:spPr>
          <a:xfrm>
            <a:off x="1166948" y="6467632"/>
            <a:ext cx="6314549" cy="369332"/>
          </a:xfrm>
          <a:prstGeom prst="rect">
            <a:avLst/>
          </a:prstGeom>
          <a:noFill/>
        </p:spPr>
        <p:txBody>
          <a:bodyPr wrap="none" rtlCol="0">
            <a:spAutoFit/>
          </a:bodyPr>
          <a:lstStyle/>
          <a:p>
            <a:r>
              <a:rPr lang="en-US"/>
              <a:t>PS</a:t>
            </a:r>
            <a:r>
              <a:rPr lang="zh-CN" altLang="en-US"/>
              <a:t>：</a:t>
            </a:r>
            <a:r>
              <a:rPr lang="en-US" altLang="zh-CN"/>
              <a:t>YARN</a:t>
            </a:r>
            <a:r>
              <a:rPr lang="ja-JP" altLang="en-US"/>
              <a:t>本身</a:t>
            </a:r>
            <a:r>
              <a:rPr lang="ja-JP" altLang="en-US">
                <a:solidFill>
                  <a:srgbClr val="FF0000"/>
                </a:solidFill>
              </a:rPr>
              <a:t>不提供</a:t>
            </a:r>
            <a:r>
              <a:rPr lang="ja-JP" altLang="en-US"/>
              <a:t>各部分通信机制</a:t>
            </a:r>
            <a:r>
              <a:rPr lang="zh-CN" altLang="en-US"/>
              <a:t>，</a:t>
            </a:r>
            <a:r>
              <a:rPr lang="ja-JP" altLang="en-US"/>
              <a:t>由各应用自己实现</a:t>
            </a:r>
            <a:r>
              <a:rPr lang="zh-CN" altLang="en-US"/>
              <a:t>。</a:t>
            </a:r>
            <a:endParaRPr lang="en-US"/>
          </a:p>
        </p:txBody>
      </p:sp>
    </p:spTree>
    <p:extLst>
      <p:ext uri="{BB962C8B-B14F-4D97-AF65-F5344CB8AC3E}">
        <p14:creationId xmlns:p14="http://schemas.microsoft.com/office/powerpoint/2010/main" val="1024158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30A2E-E284-034D-8CE0-56F61B181DE5}"/>
              </a:ext>
            </a:extLst>
          </p:cNvPr>
          <p:cNvSpPr txBox="1"/>
          <p:nvPr/>
        </p:nvSpPr>
        <p:spPr>
          <a:xfrm>
            <a:off x="1143000" y="151540"/>
            <a:ext cx="610936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ja-JP" altLang="en-US" sz="2800">
                <a:latin typeface="SimSun" panose="02010600030101010101" pitchFamily="2" charset="-122"/>
                <a:ea typeface="SimSun" panose="02010600030101010101" pitchFamily="2" charset="-122"/>
              </a:rPr>
              <a:t>原理</a:t>
            </a:r>
            <a:r>
              <a:rPr lang="en-US" altLang="zh-CN" sz="2800">
                <a:latin typeface="SimSun" panose="02010600030101010101" pitchFamily="2" charset="-122"/>
                <a:ea typeface="SimSun" panose="02010600030101010101" pitchFamily="2" charset="-122"/>
              </a:rPr>
              <a:t>——</a:t>
            </a:r>
            <a:r>
              <a:rPr lang="en-US" altLang="ja-JP" sz="2800">
                <a:latin typeface="SimSun" panose="02010600030101010101" pitchFamily="2" charset="-122"/>
                <a:ea typeface="SimSun" panose="02010600030101010101" pitchFamily="2" charset="-122"/>
              </a:rPr>
              <a:t>MapReduce</a:t>
            </a:r>
            <a:r>
              <a:rPr lang="ja-JP" altLang="en-US" sz="2800">
                <a:latin typeface="SimSun" panose="02010600030101010101" pitchFamily="2" charset="-122"/>
                <a:ea typeface="SimSun" panose="02010600030101010101" pitchFamily="2" charset="-122"/>
              </a:rPr>
              <a:t>是什么</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79FE5E99-C97D-1643-B212-21B0FC7E5D66}"/>
              </a:ext>
            </a:extLst>
          </p:cNvPr>
          <p:cNvSpPr/>
          <p:nvPr/>
        </p:nvSpPr>
        <p:spPr>
          <a:xfrm>
            <a:off x="962296" y="927216"/>
            <a:ext cx="1068541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是</a:t>
            </a:r>
            <a:r>
              <a:rPr lang="en-US">
                <a:latin typeface="SimSun" panose="02010600030101010101" pitchFamily="2" charset="-122"/>
                <a:ea typeface="SimSun" panose="02010600030101010101" pitchFamily="2" charset="-122"/>
              </a:rPr>
              <a:t>Google</a:t>
            </a:r>
            <a:r>
              <a:rPr lang="ja-JP" altLang="en-US">
                <a:latin typeface="SimSun" panose="02010600030101010101" pitchFamily="2" charset="-122"/>
                <a:ea typeface="SimSun" panose="02010600030101010101" pitchFamily="2" charset="-122"/>
              </a:rPr>
              <a:t>提出的一个软件架构，用于大规模数据集（大于</a:t>
            </a:r>
            <a:r>
              <a:rPr lang="en-US" altLang="ja-JP">
                <a:latin typeface="SimSun" panose="02010600030101010101" pitchFamily="2" charset="-122"/>
                <a:ea typeface="SimSun" panose="02010600030101010101" pitchFamily="2" charset="-122"/>
              </a:rPr>
              <a:t>1</a:t>
            </a:r>
            <a:r>
              <a:rPr lang="en-US">
                <a:latin typeface="SimSun" panose="02010600030101010101" pitchFamily="2" charset="-122"/>
                <a:ea typeface="SimSun" panose="02010600030101010101" pitchFamily="2" charset="-122"/>
              </a:rPr>
              <a:t>TB）</a:t>
            </a:r>
            <a:r>
              <a:rPr lang="ja-JP" altLang="en-US">
                <a:latin typeface="SimSun" panose="02010600030101010101" pitchFamily="2" charset="-122"/>
                <a:ea typeface="SimSun" panose="02010600030101010101" pitchFamily="2" charset="-122"/>
              </a:rPr>
              <a:t>的并行运算。 即是一种</a:t>
            </a:r>
            <a:r>
              <a:rPr lang="ja-JP" altLang="en-US">
                <a:solidFill>
                  <a:srgbClr val="FF0000"/>
                </a:solidFill>
                <a:latin typeface="SimSun" panose="02010600030101010101" pitchFamily="2" charset="-122"/>
                <a:ea typeface="SimSun" panose="02010600030101010101" pitchFamily="2" charset="-122"/>
              </a:rPr>
              <a:t>思想</a:t>
            </a:r>
            <a:r>
              <a:rPr lang="ja-JP" altLang="en-US">
                <a:latin typeface="SimSun" panose="02010600030101010101" pitchFamily="2" charset="-122"/>
                <a:ea typeface="SimSun" panose="02010600030101010101" pitchFamily="2" charset="-122"/>
              </a:rPr>
              <a:t>，也是一个</a:t>
            </a:r>
            <a:r>
              <a:rPr lang="ja-JP" altLang="en-US">
                <a:solidFill>
                  <a:srgbClr val="FF0000"/>
                </a:solidFill>
                <a:latin typeface="SimSun" panose="02010600030101010101" pitchFamily="2" charset="-122"/>
                <a:ea typeface="SimSun" panose="02010600030101010101" pitchFamily="2" charset="-122"/>
              </a:rPr>
              <a:t>实现</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概念“</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映射）”和“</a:t>
            </a:r>
            <a:r>
              <a:rPr lang="en-US">
                <a:latin typeface="SimSun" panose="02010600030101010101" pitchFamily="2" charset="-122"/>
                <a:ea typeface="SimSun" panose="02010600030101010101" pitchFamily="2" charset="-122"/>
              </a:rPr>
              <a:t>Reduce（</a:t>
            </a:r>
            <a:r>
              <a:rPr lang="ja-JP" altLang="en-US">
                <a:latin typeface="SimSun" panose="02010600030101010101" pitchFamily="2" charset="-122"/>
                <a:ea typeface="SimSun" panose="02010600030101010101" pitchFamily="2" charset="-122"/>
              </a:rPr>
              <a:t>归纳）”，及他们的主要思想，都是从函数式编程语言</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a:t>
            </a:r>
            <a:r>
              <a:rPr lang="en-US" altLang="ja-JP">
                <a:latin typeface="SimSun" panose="02010600030101010101" pitchFamily="2" charset="-122"/>
                <a:ea typeface="SimSun" panose="02010600030101010101" pitchFamily="2" charset="-122"/>
              </a:rPr>
              <a:t>Haskell</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Miranda</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借来的，还有从矢量编程语言借来的特性。</a:t>
            </a:r>
            <a:r>
              <a:rPr lang="en-US">
                <a:latin typeface="SimSun" panose="02010600030101010101" pitchFamily="2" charset="-122"/>
                <a:ea typeface="SimSun" panose="02010600030101010101" pitchFamily="2" charset="-122"/>
              </a:rPr>
              <a:t> MapReduce</a:t>
            </a:r>
            <a:r>
              <a:rPr lang="ja-JP" altLang="en-US">
                <a:latin typeface="SimSun" panose="02010600030101010101" pitchFamily="2" charset="-122"/>
                <a:ea typeface="SimSun" panose="02010600030101010101" pitchFamily="2" charset="-122"/>
              </a:rPr>
              <a:t>程序本质上是并行运行的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因此可以将大规模的数据分析任务分发给任何一个拥有足够多机器的数据中心</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D35355B7-4A3E-4D4F-A6F8-EA030F31DB41}"/>
              </a:ext>
            </a:extLst>
          </p:cNvPr>
          <p:cNvSpPr/>
          <p:nvPr/>
        </p:nvSpPr>
        <p:spPr>
          <a:xfrm>
            <a:off x="500741" y="2468297"/>
            <a:ext cx="11146972" cy="2862322"/>
          </a:xfrm>
          <a:prstGeom prst="rect">
            <a:avLst/>
          </a:prstGeom>
        </p:spPr>
        <p:txBody>
          <a:bodyPr wrap="square">
            <a:spAutoFit/>
          </a:bodyPr>
          <a:lstStyle/>
          <a:p>
            <a:r>
              <a:rPr lang="ja-JP" altLang="en-US">
                <a:solidFill>
                  <a:srgbClr val="FF0000"/>
                </a:solidFill>
                <a:latin typeface="SimSun" panose="02010600030101010101" pitchFamily="2" charset="-122"/>
                <a:ea typeface="SimSun" panose="02010600030101010101" pitchFamily="2" charset="-122"/>
              </a:rPr>
              <a:t>映射</a:t>
            </a:r>
            <a:r>
              <a:rPr lang="en-US" altLang="ja-JP">
                <a:solidFill>
                  <a:srgbClr val="FF0000"/>
                </a:solidFill>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a:t>
            </a:r>
            <a:r>
              <a:rPr lang="ja-JP" altLang="en-US">
                <a:solidFill>
                  <a:srgbClr val="FF0000"/>
                </a:solidFill>
                <a:latin typeface="SimSun" panose="02010600030101010101" pitchFamily="2" charset="-122"/>
                <a:ea typeface="SimSun" panose="02010600030101010101" pitchFamily="2" charset="-122"/>
              </a:rPr>
              <a:t>独立</a:t>
            </a:r>
            <a:r>
              <a:rPr lang="ja-JP" altLang="en-US">
                <a:latin typeface="SimSun" panose="02010600030101010101" pitchFamily="2" charset="-122"/>
                <a:ea typeface="SimSun" panose="02010600030101010101" pitchFamily="2" charset="-122"/>
              </a:rPr>
              <a:t>操作的，而原始列表</a:t>
            </a:r>
            <a:r>
              <a:rPr lang="ja-JP" altLang="en-US">
                <a:solidFill>
                  <a:srgbClr val="FF0000"/>
                </a:solidFill>
                <a:latin typeface="SimSun" panose="02010600030101010101" pitchFamily="2" charset="-122"/>
                <a:ea typeface="SimSun" panose="02010600030101010101" pitchFamily="2" charset="-122"/>
              </a:rPr>
              <a:t>没有</a:t>
            </a:r>
            <a:r>
              <a:rPr lang="ja-JP" altLang="en-US">
                <a:latin typeface="SimSun" panose="02010600030101010101" pitchFamily="2" charset="-122"/>
                <a:ea typeface="SimSun" panose="02010600030101010101" pitchFamily="2" charset="-122"/>
              </a:rPr>
              <a:t>被更改，因为这里创建了一个新的列表来保存新的答案。这就是说，</a:t>
            </a:r>
            <a:r>
              <a:rPr lang="en-US">
                <a:latin typeface="SimSun" panose="02010600030101010101" pitchFamily="2" charset="-122"/>
                <a:ea typeface="SimSun" panose="02010600030101010101" pitchFamily="2" charset="-122"/>
              </a:rPr>
              <a:t>Map</a:t>
            </a:r>
            <a:r>
              <a:rPr lang="ja-JP" altLang="en-US">
                <a:latin typeface="SimSun" panose="02010600030101010101" pitchFamily="2" charset="-122"/>
                <a:ea typeface="SimSun" panose="02010600030101010101" pitchFamily="2" charset="-122"/>
              </a:rPr>
              <a:t>操作是可以</a:t>
            </a:r>
            <a:r>
              <a:rPr lang="ja-JP" altLang="en-US">
                <a:solidFill>
                  <a:srgbClr val="FF0000"/>
                </a:solidFill>
                <a:latin typeface="SimSun" panose="02010600030101010101" pitchFamily="2" charset="-122"/>
                <a:ea typeface="SimSun" panose="02010600030101010101" pitchFamily="2" charset="-122"/>
              </a:rPr>
              <a:t>高度并行</a:t>
            </a:r>
            <a:r>
              <a:rPr lang="ja-JP" altLang="en-US">
                <a:latin typeface="SimSun" panose="02010600030101010101" pitchFamily="2" charset="-122"/>
                <a:ea typeface="SimSun" panose="02010600030101010101" pitchFamily="2" charset="-122"/>
              </a:rPr>
              <a:t>的，这对高性能要求的应用以及并行计算领域的需求非常有用。</a:t>
            </a:r>
          </a:p>
          <a:p>
            <a:r>
              <a:rPr lang="ja-JP" altLang="en-US">
                <a:solidFill>
                  <a:srgbClr val="FF0000"/>
                </a:solidFill>
                <a:latin typeface="SimSun" panose="02010600030101010101" pitchFamily="2" charset="-122"/>
                <a:ea typeface="SimSun" panose="02010600030101010101" pitchFamily="2" charset="-122"/>
              </a:rPr>
              <a:t>归纳</a:t>
            </a:r>
            <a:r>
              <a:rPr lang="en-US" altLang="ja-JP">
                <a:solidFill>
                  <a:srgbClr val="FF0000"/>
                </a:solidFill>
                <a:latin typeface="SimSun" panose="02010600030101010101" pitchFamily="2" charset="-122"/>
                <a:ea typeface="SimSun" panose="02010600030101010101" pitchFamily="2" charset="-122"/>
              </a:rPr>
              <a:t>(</a:t>
            </a:r>
            <a:r>
              <a:rPr lang="en-US">
                <a:solidFill>
                  <a:srgbClr val="FF0000"/>
                </a:solidFill>
                <a:latin typeface="SimSun" panose="02010600030101010101" pitchFamily="2" charset="-122"/>
                <a:ea typeface="SimSun" panose="02010600030101010101" pitchFamily="2" charset="-122"/>
              </a:rPr>
              <a:t>Reduce</a:t>
            </a:r>
            <a:r>
              <a:rPr lang="en-US" altLang="ja-JP">
                <a:solidFill>
                  <a:srgbClr val="FF0000"/>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指的是对一个列表的元素进行适当的</a:t>
            </a:r>
            <a:r>
              <a:rPr lang="ja-JP" altLang="en-US">
                <a:solidFill>
                  <a:srgbClr val="FF0000"/>
                </a:solidFill>
                <a:latin typeface="SimSun" panose="02010600030101010101" pitchFamily="2" charset="-122"/>
                <a:ea typeface="SimSun" panose="02010600030101010101" pitchFamily="2" charset="-122"/>
              </a:rPr>
              <a:t>合并</a:t>
            </a:r>
            <a:r>
              <a:rPr lang="ja-JP" altLang="en-US">
                <a:latin typeface="SimSun" panose="02010600030101010101" pitchFamily="2" charset="-122"/>
                <a:ea typeface="SimSun" panose="02010600030101010101" pitchFamily="2" charset="-122"/>
              </a:rPr>
              <a:t>（继续看前面的例子，如果有人想知道班级的平均分该怎么做？他可以定义一个归纳函数，通过让列表中的奇数（</a:t>
            </a:r>
            <a:r>
              <a:rPr lang="en-US">
                <a:latin typeface="SimSun" panose="02010600030101010101" pitchFamily="2" charset="-122"/>
                <a:ea typeface="SimSun" panose="02010600030101010101" pitchFamily="2" charset="-122"/>
              </a:rPr>
              <a:t>odd）</a:t>
            </a:r>
            <a:r>
              <a:rPr lang="ja-JP" altLang="en-US">
                <a:latin typeface="SimSun" panose="02010600030101010101" pitchFamily="2" charset="-122"/>
                <a:ea typeface="SimSun" panose="02010600030101010101" pitchFamily="2" charset="-122"/>
              </a:rPr>
              <a:t>或偶数（</a:t>
            </a:r>
            <a:r>
              <a:rPr lang="en-US">
                <a:latin typeface="SimSun" panose="02010600030101010101" pitchFamily="2" charset="-122"/>
                <a:ea typeface="SimSun" panose="02010600030101010101" pitchFamily="2" charset="-122"/>
              </a:rPr>
              <a:t>even）</a:t>
            </a:r>
            <a:r>
              <a:rPr lang="ja-JP" altLang="en-US">
                <a:latin typeface="SimSun" panose="02010600030101010101" pitchFamily="2" charset="-122"/>
                <a:ea typeface="SimSun" panose="02010600030101010101" pitchFamily="2" charset="-122"/>
              </a:rPr>
              <a:t>元素跟自己的相邻的元素相加的方式把列表减半，如此递归运算直到列表只剩下一个元素，然后用这个元素除以人数，就得到了平均分）。虽然他不如映射函数那么并行，但是因为归纳总是有一个简单的答案，大规模的运算</a:t>
            </a:r>
            <a:r>
              <a:rPr lang="ja-JP" altLang="en-US">
                <a:solidFill>
                  <a:srgbClr val="FF0000"/>
                </a:solidFill>
                <a:latin typeface="SimSun" panose="02010600030101010101" pitchFamily="2" charset="-122"/>
                <a:ea typeface="SimSun" panose="02010600030101010101" pitchFamily="2" charset="-122"/>
              </a:rPr>
              <a:t>相对独立</a:t>
            </a:r>
            <a:r>
              <a:rPr lang="ja-JP" altLang="en-US">
                <a:latin typeface="SimSun" panose="02010600030101010101" pitchFamily="2" charset="-122"/>
                <a:ea typeface="SimSun" panose="02010600030101010101" pitchFamily="2" charset="-122"/>
              </a:rPr>
              <a:t>，所以归纳函数在高度并行环境下也很有用。</a:t>
            </a:r>
          </a:p>
        </p:txBody>
      </p:sp>
    </p:spTree>
    <p:extLst>
      <p:ext uri="{BB962C8B-B14F-4D97-AF65-F5344CB8AC3E}">
        <p14:creationId xmlns:p14="http://schemas.microsoft.com/office/powerpoint/2010/main" val="3435093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25F16-69D0-5343-BE17-F0BDF863DD24}"/>
              </a:ext>
            </a:extLst>
          </p:cNvPr>
          <p:cNvSpPr txBox="1"/>
          <p:nvPr/>
        </p:nvSpPr>
        <p:spPr>
          <a:xfrm>
            <a:off x="1169377" y="75888"/>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一</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Hadoop——</a:t>
            </a:r>
            <a:r>
              <a:rPr lang="en-US" altLang="ja-JP" sz="2800">
                <a:latin typeface="SimSun" panose="02010600030101010101" pitchFamily="2" charset="-122"/>
                <a:ea typeface="SimSun" panose="02010600030101010101" pitchFamily="2" charset="-122"/>
              </a:rPr>
              <a:t>MapReduce</a:t>
            </a:r>
            <a:r>
              <a:rPr lang="ja-JP" altLang="en-US" sz="2800">
                <a:latin typeface="SimSun" panose="02010600030101010101" pitchFamily="2" charset="-122"/>
                <a:ea typeface="SimSun" panose="02010600030101010101" pitchFamily="2" charset="-122"/>
              </a:rPr>
              <a:t>做了什么</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562E23-BDB4-8641-802B-D8AB32FC1780}"/>
              </a:ext>
            </a:extLst>
          </p:cNvPr>
          <p:cNvSpPr/>
          <p:nvPr/>
        </p:nvSpPr>
        <p:spPr>
          <a:xfrm>
            <a:off x="944796" y="832597"/>
            <a:ext cx="10515874" cy="1200329"/>
          </a:xfrm>
          <a:prstGeom prst="rect">
            <a:avLst/>
          </a:prstGeom>
        </p:spPr>
        <p:txBody>
          <a:bodyPr wrap="square">
            <a:spAutoFit/>
          </a:bodyPr>
          <a:lstStyle/>
          <a:p>
            <a:r>
              <a:rPr lang="en-US" i="0">
                <a:solidFill>
                  <a:srgbClr val="333333"/>
                </a:solidFill>
                <a:effectLst/>
                <a:latin typeface="SimSun" panose="02010600030101010101" pitchFamily="2" charset="-122"/>
                <a:ea typeface="SimSun" panose="02010600030101010101" pitchFamily="2" charset="-122"/>
              </a:rPr>
              <a:t>MapReduce</a:t>
            </a:r>
            <a:r>
              <a:rPr lang="ja-JP" altLang="en-US" i="0">
                <a:solidFill>
                  <a:srgbClr val="333333"/>
                </a:solidFill>
                <a:effectLst/>
                <a:latin typeface="SimSun" panose="02010600030101010101" pitchFamily="2" charset="-122"/>
                <a:ea typeface="SimSun" panose="02010600030101010101" pitchFamily="2" charset="-122"/>
              </a:rPr>
              <a:t>处理任务主要有两个阶段：</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阶段和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阶段，每一个阶段都有相应的键值对</a:t>
            </a:r>
            <a:r>
              <a:rPr lang="en-US" altLang="ja-JP" i="0">
                <a:solidFill>
                  <a:srgbClr val="333333"/>
                </a:solidFill>
                <a:effectLst/>
                <a:latin typeface="SimSun" panose="02010600030101010101" pitchFamily="2" charset="-122"/>
                <a:ea typeface="SimSun" panose="02010600030101010101" pitchFamily="2" charset="-122"/>
              </a:rPr>
              <a:t>(</a:t>
            </a:r>
            <a:r>
              <a:rPr lang="en-US" i="0">
                <a:solidFill>
                  <a:srgbClr val="333333"/>
                </a:solidFill>
                <a:effectLst/>
                <a:latin typeface="SimSun" panose="02010600030101010101" pitchFamily="2" charset="-122"/>
                <a:ea typeface="SimSun" panose="02010600030101010101" pitchFamily="2" charset="-122"/>
              </a:rPr>
              <a:t>key-value)</a:t>
            </a:r>
            <a:r>
              <a:rPr lang="ja-JP" altLang="en-US" i="0">
                <a:solidFill>
                  <a:srgbClr val="333333"/>
                </a:solidFill>
                <a:effectLst/>
                <a:latin typeface="SimSun" panose="02010600030101010101" pitchFamily="2" charset="-122"/>
                <a:ea typeface="SimSun" panose="02010600030101010101" pitchFamily="2" charset="-122"/>
              </a:rPr>
              <a:t>作为输入和输出，它们的类型对于程序员来说是可选的。</a:t>
            </a:r>
            <a:endParaRPr lang="en-US" altLang="ja-JP" i="0">
              <a:solidFill>
                <a:srgbClr val="333333"/>
              </a:solidFill>
              <a:effectLst/>
              <a:latin typeface="SimSun" panose="02010600030101010101" pitchFamily="2" charset="-122"/>
              <a:ea typeface="SimSun" panose="02010600030101010101" pitchFamily="2" charset="-122"/>
            </a:endParaRPr>
          </a:p>
          <a:p>
            <a:r>
              <a:rPr lang="ja-JP" altLang="en-US" i="0">
                <a:solidFill>
                  <a:srgbClr val="333333"/>
                </a:solidFill>
                <a:effectLst/>
                <a:latin typeface="SimSun" panose="02010600030101010101" pitchFamily="2" charset="-122"/>
                <a:ea typeface="SimSun" panose="02010600030101010101" pitchFamily="2" charset="-122"/>
              </a:rPr>
              <a:t>程序员也可以指定两个函数：</a:t>
            </a:r>
            <a:r>
              <a:rPr lang="en-US" i="0">
                <a:solidFill>
                  <a:srgbClr val="333333"/>
                </a:solidFill>
                <a:effectLst/>
                <a:latin typeface="SimSun" panose="02010600030101010101" pitchFamily="2" charset="-122"/>
                <a:ea typeface="SimSun" panose="02010600030101010101" pitchFamily="2" charset="-122"/>
              </a:rPr>
              <a:t>map</a:t>
            </a:r>
            <a:r>
              <a:rPr lang="ja-JP" altLang="en-US" i="0">
                <a:solidFill>
                  <a:srgbClr val="333333"/>
                </a:solidFill>
                <a:effectLst/>
                <a:latin typeface="SimSun" panose="02010600030101010101" pitchFamily="2" charset="-122"/>
                <a:ea typeface="SimSun" panose="02010600030101010101" pitchFamily="2" charset="-122"/>
              </a:rPr>
              <a:t>函数和</a:t>
            </a:r>
            <a:r>
              <a:rPr lang="en-US" i="0">
                <a:solidFill>
                  <a:srgbClr val="333333"/>
                </a:solidFill>
                <a:effectLst/>
                <a:latin typeface="SimSun" panose="02010600030101010101" pitchFamily="2" charset="-122"/>
                <a:ea typeface="SimSun" panose="02010600030101010101" pitchFamily="2" charset="-122"/>
              </a:rPr>
              <a:t>reduce</a:t>
            </a:r>
            <a:r>
              <a:rPr lang="ja-JP" altLang="en-US" i="0">
                <a:solidFill>
                  <a:srgbClr val="333333"/>
                </a:solidFill>
                <a:effectLst/>
                <a:latin typeface="SimSun" panose="02010600030101010101" pitchFamily="2" charset="-122"/>
                <a:ea typeface="SimSun" panose="02010600030101010101" pitchFamily="2" charset="-122"/>
              </a:rPr>
              <a:t>函数。 </a:t>
            </a:r>
            <a:endParaRPr lang="en-US" altLang="ja-JP" i="0">
              <a:solidFill>
                <a:srgbClr val="333333"/>
              </a:solidFill>
              <a:effectLst/>
              <a:latin typeface="SimSun" panose="02010600030101010101" pitchFamily="2" charset="-122"/>
              <a:ea typeface="SimSun" panose="02010600030101010101" pitchFamily="2" charset="-122"/>
            </a:endParaRPr>
          </a:p>
          <a:p>
            <a:endParaRPr lang="en-US">
              <a:latin typeface="SimSun" panose="02010600030101010101" pitchFamily="2" charset="-122"/>
              <a:ea typeface="SimSun" panose="02010600030101010101" pitchFamily="2" charset="-122"/>
            </a:endParaRPr>
          </a:p>
        </p:txBody>
      </p:sp>
      <p:pic>
        <p:nvPicPr>
          <p:cNvPr id="14" name="Picture 13">
            <a:extLst>
              <a:ext uri="{FF2B5EF4-FFF2-40B4-BE49-F238E27FC236}">
                <a16:creationId xmlns:a16="http://schemas.microsoft.com/office/drawing/2014/main" id="{074A3BE1-ACDF-9F46-B7CF-75C134B14720}"/>
              </a:ext>
            </a:extLst>
          </p:cNvPr>
          <p:cNvPicPr>
            <a:picLocks noChangeAspect="1"/>
          </p:cNvPicPr>
          <p:nvPr/>
        </p:nvPicPr>
        <p:blipFill>
          <a:blip r:embed="rId2"/>
          <a:stretch>
            <a:fillRect/>
          </a:stretch>
        </p:blipFill>
        <p:spPr>
          <a:xfrm>
            <a:off x="1499326" y="2499905"/>
            <a:ext cx="8636000" cy="2781300"/>
          </a:xfrm>
          <a:prstGeom prst="rect">
            <a:avLst/>
          </a:prstGeom>
        </p:spPr>
      </p:pic>
    </p:spTree>
    <p:extLst>
      <p:ext uri="{BB962C8B-B14F-4D97-AF65-F5344CB8AC3E}">
        <p14:creationId xmlns:p14="http://schemas.microsoft.com/office/powerpoint/2010/main" val="122986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09352-9491-7843-AEA5-D684FE4E3C54}"/>
              </a:ext>
            </a:extLst>
          </p:cNvPr>
          <p:cNvSpPr txBox="1"/>
          <p:nvPr/>
        </p:nvSpPr>
        <p:spPr>
          <a:xfrm>
            <a:off x="1166948" y="1412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什么是大数据</a:t>
            </a:r>
            <a:endParaRPr lang="en-US" altLang="ja-JP" sz="2800">
              <a:latin typeface="SimSun" panose="02010600030101010101" pitchFamily="2" charset="-122"/>
              <a:ea typeface="SimSun" panose="02010600030101010101" pitchFamily="2" charset="-122"/>
            </a:endParaRPr>
          </a:p>
        </p:txBody>
      </p:sp>
      <p:sp>
        <p:nvSpPr>
          <p:cNvPr id="5" name="TextBox 4">
            <a:extLst>
              <a:ext uri="{FF2B5EF4-FFF2-40B4-BE49-F238E27FC236}">
                <a16:creationId xmlns:a16="http://schemas.microsoft.com/office/drawing/2014/main" id="{B7068D18-C007-4E4C-904B-1408617FE682}"/>
              </a:ext>
            </a:extLst>
          </p:cNvPr>
          <p:cNvSpPr txBox="1"/>
          <p:nvPr/>
        </p:nvSpPr>
        <p:spPr>
          <a:xfrm>
            <a:off x="1166948" y="782705"/>
            <a:ext cx="2162772" cy="369332"/>
          </a:xfrm>
          <a:prstGeom prst="rect">
            <a:avLst/>
          </a:prstGeom>
          <a:noFill/>
        </p:spPr>
        <p:txBody>
          <a:bodyPr wrap="none" rtlCol="0">
            <a:spAutoFit/>
          </a:bodyPr>
          <a:lstStyle/>
          <a:p>
            <a:r>
              <a:rPr lang="ja-JP" altLang="en-US" b="1">
                <a:solidFill>
                  <a:srgbClr val="FF0000"/>
                </a:solidFill>
                <a:latin typeface="SimSun" panose="02010600030101010101" pitchFamily="2" charset="-122"/>
                <a:ea typeface="SimSun" panose="02010600030101010101" pitchFamily="2" charset="-122"/>
              </a:rPr>
              <a:t>大数据</a:t>
            </a:r>
            <a:r>
              <a:rPr lang="zh-CN" altLang="en-US" b="1">
                <a:solidFill>
                  <a:srgbClr val="FF0000"/>
                </a:solidFill>
                <a:latin typeface="SimSun" panose="02010600030101010101" pitchFamily="2" charset="-122"/>
                <a:ea typeface="SimSun" panose="02010600030101010101" pitchFamily="2" charset="-122"/>
              </a:rPr>
              <a:t> </a:t>
            </a:r>
            <a:r>
              <a:rPr lang="en-US" altLang="zh-CN" b="1">
                <a:solidFill>
                  <a:srgbClr val="FF0000"/>
                </a:solidFill>
                <a:latin typeface="SimSun" panose="02010600030101010101" pitchFamily="2" charset="-122"/>
                <a:ea typeface="SimSun" panose="02010600030101010101" pitchFamily="2" charset="-122"/>
              </a:rPr>
              <a:t>=</a:t>
            </a:r>
            <a:r>
              <a:rPr lang="zh-CN" altLang="en-US" b="1">
                <a:solidFill>
                  <a:srgbClr val="FF0000"/>
                </a:solidFill>
                <a:latin typeface="SimSun" panose="02010600030101010101" pitchFamily="2" charset="-122"/>
                <a:ea typeface="SimSun" panose="02010600030101010101" pitchFamily="2" charset="-122"/>
              </a:rPr>
              <a:t> </a:t>
            </a:r>
            <a:r>
              <a:rPr lang="ja-JP" altLang="en-US" b="1">
                <a:solidFill>
                  <a:srgbClr val="FF0000"/>
                </a:solidFill>
                <a:latin typeface="SimSun" panose="02010600030101010101" pitchFamily="2" charset="-122"/>
                <a:ea typeface="SimSun" panose="02010600030101010101" pitchFamily="2" charset="-122"/>
              </a:rPr>
              <a:t>大数据量</a:t>
            </a:r>
            <a:endParaRPr lang="en-US" b="1">
              <a:solidFill>
                <a:srgbClr val="FF0000"/>
              </a:solidFill>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1137DF0-A6F0-DA4C-8694-908DC57BB8D3}"/>
              </a:ext>
            </a:extLst>
          </p:cNvPr>
          <p:cNvSpPr/>
          <p:nvPr/>
        </p:nvSpPr>
        <p:spPr>
          <a:xfrm>
            <a:off x="1166948" y="1346710"/>
            <a:ext cx="10154653"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 </a:t>
            </a:r>
            <a:r>
              <a:rPr lang="en-US" altLang="ja-JP">
                <a:latin typeface="SimSun" panose="02010600030101010101" pitchFamily="2" charset="-122"/>
                <a:ea typeface="SimSun" panose="02010600030101010101" pitchFamily="2" charset="-122"/>
              </a:rPr>
              <a:t>2001 </a:t>
            </a:r>
            <a:r>
              <a:rPr lang="ja-JP" altLang="en-US">
                <a:latin typeface="SimSun" panose="02010600030101010101" pitchFamily="2" charset="-122"/>
                <a:ea typeface="SimSun" panose="02010600030101010101" pitchFamily="2" charset="-122"/>
              </a:rPr>
              <a:t>年左右，</a:t>
            </a:r>
            <a:r>
              <a:rPr lang="en-US">
                <a:latin typeface="SimSun" panose="02010600030101010101" pitchFamily="2" charset="-122"/>
                <a:ea typeface="SimSun" panose="02010600030101010101" pitchFamily="2" charset="-122"/>
              </a:rPr>
              <a:t>Gartner </a:t>
            </a:r>
            <a:r>
              <a:rPr lang="ja-JP" altLang="en-US">
                <a:latin typeface="SimSun" panose="02010600030101010101" pitchFamily="2" charset="-122"/>
                <a:ea typeface="SimSun" panose="02010600030101010101" pitchFamily="2" charset="-122"/>
              </a:rPr>
              <a:t>就大数据提出了如下定义（目前仍是关于大数据的权威解释</a:t>
            </a:r>
            <a:r>
              <a:rPr lang="zh-CN" altLang="en-US">
                <a:latin typeface="SimSun" panose="02010600030101010101" pitchFamily="2" charset="-122"/>
                <a:ea typeface="SimSun" panose="02010600030101010101" pitchFamily="2" charset="-122"/>
              </a:rPr>
              <a:t>，</a:t>
            </a:r>
            <a:r>
              <a:rPr lang="en-US" altLang="zh-CN">
                <a:latin typeface="SimSun" panose="02010600030101010101" pitchFamily="2" charset="-122"/>
                <a:ea typeface="SimSun" panose="02010600030101010101" pitchFamily="2" charset="-122"/>
              </a:rPr>
              <a:t>3V</a:t>
            </a:r>
            <a:r>
              <a:rPr lang="ja-JP" altLang="en-US">
                <a:latin typeface="SimSun" panose="02010600030101010101" pitchFamily="2" charset="-122"/>
                <a:ea typeface="SimSun" panose="02010600030101010101" pitchFamily="2" charset="-122"/>
              </a:rPr>
              <a:t>特性）</a:t>
            </a:r>
            <a:endParaRPr lang="en-US">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AF9AC06-4370-F64C-A474-34959DD7B719}"/>
              </a:ext>
            </a:extLst>
          </p:cNvPr>
          <p:cNvSpPr/>
          <p:nvPr/>
        </p:nvSpPr>
        <p:spPr>
          <a:xfrm>
            <a:off x="1166948" y="1947917"/>
            <a:ext cx="10635915" cy="1200329"/>
          </a:xfrm>
          <a:prstGeom prst="rect">
            <a:avLst/>
          </a:prstGeom>
        </p:spPr>
        <p:txBody>
          <a:bodyPr wrap="square">
            <a:spAutoFit/>
          </a:bodyPr>
          <a:lstStyle/>
          <a:p>
            <a:r>
              <a:rPr lang="en-US" altLang="zh-CN" i="0">
                <a:solidFill>
                  <a:srgbClr val="4E4E4E"/>
                </a:solidFill>
                <a:effectLst/>
                <a:latin typeface="SimSun" panose="02010600030101010101" pitchFamily="2" charset="-122"/>
                <a:ea typeface="SimSun" panose="02010600030101010101" pitchFamily="2" charset="-122"/>
              </a:rPr>
              <a:t>1</a:t>
            </a:r>
            <a:r>
              <a:rPr lang="zh-CN" altLang="en-US" i="0">
                <a:solidFill>
                  <a:srgbClr val="4E4E4E"/>
                </a:solidFill>
                <a:effectLst/>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大量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Volume)</a:t>
            </a:r>
          </a:p>
          <a:p>
            <a:r>
              <a:rPr lang="ja-JP" altLang="en-US" i="0">
                <a:solidFill>
                  <a:srgbClr val="404040"/>
                </a:solidFill>
                <a:effectLst/>
                <a:latin typeface="SimSun" panose="02010600030101010101" pitchFamily="2" charset="-122"/>
                <a:ea typeface="SimSun" panose="02010600030101010101" pitchFamily="2" charset="-122"/>
              </a:rPr>
              <a:t>大数据的“大”首先体现在数据量上。在大数据领域，您需要处理海量的</a:t>
            </a:r>
            <a:r>
              <a:rPr lang="ja-JP" altLang="en-US" i="0">
                <a:solidFill>
                  <a:srgbClr val="FF0000"/>
                </a:solidFill>
                <a:effectLst/>
                <a:latin typeface="SimSun" panose="02010600030101010101" pitchFamily="2" charset="-122"/>
                <a:ea typeface="SimSun" panose="02010600030101010101" pitchFamily="2" charset="-122"/>
              </a:rPr>
              <a:t>低密度</a:t>
            </a:r>
            <a:r>
              <a:rPr lang="ja-JP" altLang="en-US" i="0">
                <a:solidFill>
                  <a:srgbClr val="404040"/>
                </a:solidFill>
                <a:effectLst/>
                <a:latin typeface="SimSun" panose="02010600030101010101" pitchFamily="2" charset="-122"/>
                <a:ea typeface="SimSun" panose="02010600030101010101" pitchFamily="2" charset="-122"/>
              </a:rPr>
              <a:t>的非结构化数据，数据价值可能未知，例如 </a:t>
            </a:r>
            <a:r>
              <a:rPr lang="en-US" i="0">
                <a:solidFill>
                  <a:srgbClr val="404040"/>
                </a:solidFill>
                <a:effectLst/>
                <a:latin typeface="SimSun" panose="02010600030101010101" pitchFamily="2" charset="-122"/>
                <a:ea typeface="SimSun" panose="02010600030101010101" pitchFamily="2" charset="-122"/>
              </a:rPr>
              <a:t>Twitter </a:t>
            </a:r>
            <a:r>
              <a:rPr lang="ja-JP" altLang="en-US" i="0">
                <a:solidFill>
                  <a:srgbClr val="404040"/>
                </a:solidFill>
                <a:effectLst/>
                <a:latin typeface="SimSun" panose="02010600030101010101" pitchFamily="2" charset="-122"/>
                <a:ea typeface="SimSun" panose="02010600030101010101" pitchFamily="2" charset="-122"/>
              </a:rPr>
              <a:t>数据流、网页或移动应用点击流，以及设备传感器所捕获的数据等等。在实际应用中，大数据的数据量通常</a:t>
            </a:r>
            <a:r>
              <a:rPr lang="ja-JP" altLang="en-US" i="0">
                <a:solidFill>
                  <a:srgbClr val="FF0000"/>
                </a:solidFill>
                <a:effectLst/>
                <a:latin typeface="SimSun" panose="02010600030101010101" pitchFamily="2" charset="-122"/>
                <a:ea typeface="SimSun" panose="02010600030101010101" pitchFamily="2" charset="-122"/>
              </a:rPr>
              <a:t>高达</a:t>
            </a:r>
            <a:r>
              <a:rPr lang="ja-JP" altLang="en-US" i="0">
                <a:solidFill>
                  <a:srgbClr val="404040"/>
                </a:solidFill>
                <a:effectLst/>
                <a:latin typeface="SimSun" panose="02010600030101010101" pitchFamily="2" charset="-122"/>
                <a:ea typeface="SimSun" panose="02010600030101010101" pitchFamily="2" charset="-122"/>
              </a:rPr>
              <a:t>数十 </a:t>
            </a:r>
            <a:r>
              <a:rPr lang="en-US" i="0">
                <a:solidFill>
                  <a:srgbClr val="404040"/>
                </a:solidFill>
                <a:effectLst/>
                <a:latin typeface="SimSun" panose="02010600030101010101" pitchFamily="2" charset="-122"/>
                <a:ea typeface="SimSun" panose="02010600030101010101" pitchFamily="2" charset="-122"/>
              </a:rPr>
              <a:t>TB </a:t>
            </a:r>
            <a:r>
              <a:rPr lang="ja-JP" altLang="en-US" i="0">
                <a:solidFill>
                  <a:srgbClr val="404040"/>
                </a:solidFill>
                <a:effectLst/>
                <a:latin typeface="SimSun" panose="02010600030101010101" pitchFamily="2" charset="-122"/>
                <a:ea typeface="SimSun" panose="02010600030101010101" pitchFamily="2" charset="-122"/>
              </a:rPr>
              <a:t>乃至数百 </a:t>
            </a:r>
            <a:r>
              <a:rPr lang="en-US" i="0">
                <a:solidFill>
                  <a:srgbClr val="404040"/>
                </a:solidFill>
                <a:effectLst/>
                <a:latin typeface="SimSun" panose="02010600030101010101" pitchFamily="2" charset="-122"/>
                <a:ea typeface="SimSun" panose="02010600030101010101" pitchFamily="2" charset="-122"/>
              </a:rPr>
              <a:t>PB（1PB=1024TB）。</a:t>
            </a:r>
          </a:p>
        </p:txBody>
      </p:sp>
      <p:sp>
        <p:nvSpPr>
          <p:cNvPr id="8" name="TextBox 7">
            <a:extLst>
              <a:ext uri="{FF2B5EF4-FFF2-40B4-BE49-F238E27FC236}">
                <a16:creationId xmlns:a16="http://schemas.microsoft.com/office/drawing/2014/main" id="{5632BEBA-C1AF-3C40-9C24-65BDF4C4FE18}"/>
              </a:ext>
            </a:extLst>
          </p:cNvPr>
          <p:cNvSpPr txBox="1"/>
          <p:nvPr/>
        </p:nvSpPr>
        <p:spPr>
          <a:xfrm>
            <a:off x="1166948" y="3241622"/>
            <a:ext cx="10635916"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高速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Velocity)</a:t>
            </a:r>
          </a:p>
          <a:p>
            <a:r>
              <a:rPr lang="ja-JP" altLang="en-US">
                <a:latin typeface="SimSun" panose="02010600030101010101" pitchFamily="2" charset="-122"/>
                <a:ea typeface="SimSun" panose="02010600030101010101" pitchFamily="2" charset="-122"/>
              </a:rPr>
              <a:t>大数据的“高速”指高速</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小于</a:t>
            </a:r>
            <a:r>
              <a:rPr lang="en-US" altLang="ja-JP">
                <a:solidFill>
                  <a:srgbClr val="FF0000"/>
                </a:solidFill>
                <a:latin typeface="SimSun" panose="02010600030101010101" pitchFamily="2" charset="-122"/>
                <a:ea typeface="SimSun" panose="02010600030101010101" pitchFamily="2" charset="-122"/>
              </a:rPr>
              <a:t>1</a:t>
            </a:r>
            <a:r>
              <a:rPr lang="ja-JP" altLang="en-US">
                <a:latin typeface="SimSun" panose="02010600030101010101" pitchFamily="2" charset="-122"/>
                <a:ea typeface="SimSun" panose="02010600030101010101" pitchFamily="2" charset="-122"/>
              </a:rPr>
              <a:t>秒</a:t>
            </a:r>
            <a:r>
              <a:rPr lang="en-US" altLang="ja-JP">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接收乃至处理数据 </a:t>
            </a:r>
            <a:r>
              <a:rPr lang="en-US" altLang="ja-JP">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数据通常直接流入内存而非写入磁盘。在实际应用中，某些联网的智能产品需要实时或近乎实时地运行，要求基于数据实时评估和操作，而大数据只有具备“高速”特性才能满足这些要求。 并发量高但</a:t>
            </a:r>
            <a:r>
              <a:rPr lang="ja-JP" altLang="en-US">
                <a:solidFill>
                  <a:srgbClr val="FF0000"/>
                </a:solidFill>
                <a:latin typeface="SimSun" panose="02010600030101010101" pitchFamily="2" charset="-122"/>
                <a:ea typeface="SimSun" panose="02010600030101010101" pitchFamily="2" charset="-122"/>
              </a:rPr>
              <a:t>不一定</a:t>
            </a:r>
            <a:r>
              <a:rPr lang="ja-JP" altLang="en-US">
                <a:latin typeface="SimSun" panose="02010600030101010101" pitchFamily="2" charset="-122"/>
                <a:ea typeface="SimSun" panose="02010600030101010101" pitchFamily="2" charset="-122"/>
              </a:rPr>
              <a:t>代表数据量大</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A60359FB-D1E8-6E46-9AC2-6567BFF77AD6}"/>
              </a:ext>
            </a:extLst>
          </p:cNvPr>
          <p:cNvSpPr/>
          <p:nvPr/>
        </p:nvSpPr>
        <p:spPr>
          <a:xfrm>
            <a:off x="1166948" y="4602158"/>
            <a:ext cx="10635916" cy="1200329"/>
          </a:xfrm>
          <a:prstGeom prst="rect">
            <a:avLst/>
          </a:prstGeom>
        </p:spPr>
        <p:txBody>
          <a:bodyPr wrap="square">
            <a:spAutoFit/>
          </a:bodyPr>
          <a:lstStyle/>
          <a:p>
            <a:r>
              <a:rPr lang="en-US" altLang="zh-CN">
                <a:solidFill>
                  <a:srgbClr val="4E4E4E"/>
                </a:solidFill>
                <a:latin typeface="SimSun" panose="02010600030101010101" pitchFamily="2" charset="-122"/>
                <a:ea typeface="SimSun" panose="02010600030101010101" pitchFamily="2" charset="-122"/>
              </a:rPr>
              <a:t>3</a:t>
            </a:r>
            <a:r>
              <a:rPr lang="zh-CN" altLang="en-US">
                <a:solidFill>
                  <a:srgbClr val="4E4E4E"/>
                </a:solidFill>
                <a:latin typeface="SimSun" panose="02010600030101010101" pitchFamily="2" charset="-122"/>
                <a:ea typeface="SimSun" panose="02010600030101010101" pitchFamily="2" charset="-122"/>
              </a:rPr>
              <a:t>、</a:t>
            </a:r>
            <a:r>
              <a:rPr lang="ja-JP" altLang="en-US" i="0">
                <a:solidFill>
                  <a:srgbClr val="4E4E4E"/>
                </a:solidFill>
                <a:effectLst/>
                <a:latin typeface="SimSun" panose="02010600030101010101" pitchFamily="2" charset="-122"/>
                <a:ea typeface="SimSun" panose="02010600030101010101" pitchFamily="2" charset="-122"/>
              </a:rPr>
              <a:t>多样化 </a:t>
            </a:r>
            <a:r>
              <a:rPr lang="en-US" altLang="ja-JP" i="0">
                <a:solidFill>
                  <a:srgbClr val="4E4E4E"/>
                </a:solidFill>
                <a:effectLst/>
                <a:latin typeface="SimSun" panose="02010600030101010101" pitchFamily="2" charset="-122"/>
                <a:ea typeface="SimSun" panose="02010600030101010101" pitchFamily="2" charset="-122"/>
              </a:rPr>
              <a:t>(</a:t>
            </a:r>
            <a:r>
              <a:rPr lang="en-US" i="0">
                <a:solidFill>
                  <a:srgbClr val="4E4E4E"/>
                </a:solidFill>
                <a:effectLst/>
                <a:latin typeface="SimSun" panose="02010600030101010101" pitchFamily="2" charset="-122"/>
                <a:ea typeface="SimSun" panose="02010600030101010101" pitchFamily="2" charset="-122"/>
              </a:rPr>
              <a:t>Variety)</a:t>
            </a:r>
          </a:p>
          <a:p>
            <a:r>
              <a:rPr lang="ja-JP" altLang="en-US" i="0">
                <a:solidFill>
                  <a:srgbClr val="404040"/>
                </a:solidFill>
                <a:effectLst/>
                <a:latin typeface="SimSun" panose="02010600030101010101" pitchFamily="2" charset="-122"/>
                <a:ea typeface="SimSun" panose="02010600030101010101" pitchFamily="2" charset="-122"/>
              </a:rPr>
              <a:t>多样化是指可用数据的类型众多。通常来说，传统数据属于结构化数据，能够整齐地纳入关系数据库中。 随着大数据的兴起，各种新的非结构化和半结构化数据类型不断涌现，例如文本、音频和视频等等，它们需要经过额外的预处理操作才能真正提供洞察和支持性元数据。</a:t>
            </a:r>
          </a:p>
        </p:txBody>
      </p:sp>
      <p:sp>
        <p:nvSpPr>
          <p:cNvPr id="10" name="TextBox 9">
            <a:extLst>
              <a:ext uri="{FF2B5EF4-FFF2-40B4-BE49-F238E27FC236}">
                <a16:creationId xmlns:a16="http://schemas.microsoft.com/office/drawing/2014/main" id="{834068B6-35BF-6448-9905-648FEC844AA5}"/>
              </a:ext>
            </a:extLst>
          </p:cNvPr>
          <p:cNvSpPr txBox="1"/>
          <p:nvPr/>
        </p:nvSpPr>
        <p:spPr>
          <a:xfrm>
            <a:off x="1978626" y="787706"/>
            <a:ext cx="300082" cy="369332"/>
          </a:xfrm>
          <a:prstGeom prst="rect">
            <a:avLst/>
          </a:prstGeom>
          <a:noFill/>
        </p:spPr>
        <p:txBody>
          <a:bodyPr wrap="none" rtlCol="0">
            <a:spAutoFit/>
          </a:bodyPr>
          <a:lstStyle/>
          <a:p>
            <a:r>
              <a:rPr lang="en-US" altLang="zh-CN" b="1">
                <a:solidFill>
                  <a:srgbClr val="FF0000"/>
                </a:solidFill>
                <a:latin typeface="SimSun" panose="02010600030101010101" pitchFamily="2" charset="-122"/>
                <a:ea typeface="SimSun" panose="02010600030101010101" pitchFamily="2" charset="-122"/>
              </a:rPr>
              <a:t>/</a:t>
            </a:r>
            <a:endParaRPr lang="en-US" b="1">
              <a:solidFill>
                <a:srgbClr val="FF0000"/>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1D7ADD2C-8D2F-7048-98BE-81CE00BCC5A9}"/>
              </a:ext>
            </a:extLst>
          </p:cNvPr>
          <p:cNvSpPr/>
          <p:nvPr/>
        </p:nvSpPr>
        <p:spPr>
          <a:xfrm>
            <a:off x="1166948" y="6075295"/>
            <a:ext cx="10462661" cy="369332"/>
          </a:xfrm>
          <a:prstGeom prst="rect">
            <a:avLst/>
          </a:prstGeom>
        </p:spPr>
        <p:txBody>
          <a:bodyPr wrap="square">
            <a:spAutoFit/>
          </a:bodyPr>
          <a:lstStyle/>
          <a:p>
            <a:r>
              <a:rPr lang="ja-JP" altLang="en-US">
                <a:latin typeface="SimSun" panose="02010600030101010101" pitchFamily="2" charset="-122"/>
                <a:ea typeface="SimSun" panose="02010600030101010101" pitchFamily="2" charset="-122"/>
              </a:rPr>
              <a:t>在过去几年里，大数据的定义又</a:t>
            </a:r>
            <a:r>
              <a:rPr lang="ja-JP" altLang="en-US">
                <a:solidFill>
                  <a:srgbClr val="FF0000"/>
                </a:solidFill>
                <a:latin typeface="SimSun" panose="02010600030101010101" pitchFamily="2" charset="-122"/>
                <a:ea typeface="SimSun" panose="02010600030101010101" pitchFamily="2" charset="-122"/>
              </a:rPr>
              <a:t>新增</a:t>
            </a:r>
            <a:r>
              <a:rPr lang="ja-JP" altLang="en-US">
                <a:latin typeface="SimSun" panose="02010600030101010101" pitchFamily="2" charset="-122"/>
                <a:ea typeface="SimSun" panose="02010600030101010101" pitchFamily="2" charset="-122"/>
              </a:rPr>
              <a:t>加了两个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t>
            </a:r>
            <a:r>
              <a:rPr lang="ja-JP" altLang="en-US">
                <a:latin typeface="SimSun" panose="02010600030101010101" pitchFamily="2" charset="-122"/>
                <a:ea typeface="SimSun" panose="02010600030101010101" pitchFamily="2" charset="-122"/>
              </a:rPr>
              <a:t>价值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Value)</a:t>
            </a:r>
            <a:r>
              <a:rPr lang="ja-JP" altLang="en-US">
                <a:latin typeface="SimSun" panose="02010600030101010101" pitchFamily="2" charset="-122"/>
                <a:ea typeface="SimSun" panose="02010600030101010101" pitchFamily="2" charset="-122"/>
              </a:rPr>
              <a:t>和 真实性 </a:t>
            </a:r>
            <a:r>
              <a:rPr lang="en-US" altLang="ja-JP">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Veracity)。</a:t>
            </a:r>
          </a:p>
        </p:txBody>
      </p:sp>
      <p:sp>
        <p:nvSpPr>
          <p:cNvPr id="3" name="Rectangle 2">
            <a:extLst>
              <a:ext uri="{FF2B5EF4-FFF2-40B4-BE49-F238E27FC236}">
                <a16:creationId xmlns:a16="http://schemas.microsoft.com/office/drawing/2014/main" id="{09376179-6AFB-DE43-8D30-21217E249D3B}"/>
              </a:ext>
            </a:extLst>
          </p:cNvPr>
          <p:cNvSpPr/>
          <p:nvPr/>
        </p:nvSpPr>
        <p:spPr>
          <a:xfrm>
            <a:off x="7532195" y="6578935"/>
            <a:ext cx="4659805"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https://zh.wikipedia.org/wiki/%E5%A4%A7%E6%95%B8%E6%93%9A</a:t>
            </a:r>
          </a:p>
        </p:txBody>
      </p:sp>
    </p:spTree>
    <p:extLst>
      <p:ext uri="{BB962C8B-B14F-4D97-AF65-F5344CB8AC3E}">
        <p14:creationId xmlns:p14="http://schemas.microsoft.com/office/powerpoint/2010/main" val="136785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B539A-AB1D-C741-9DEF-13CCA881DCD9}"/>
              </a:ext>
            </a:extLst>
          </p:cNvPr>
          <p:cNvSpPr txBox="1"/>
          <p:nvPr/>
        </p:nvSpPr>
        <p:spPr>
          <a:xfrm>
            <a:off x="992777" y="60960"/>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a:t>
            </a:r>
            <a:endParaRPr lang="en-US" sz="280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80A906B8-702E-4446-837D-805733078630}"/>
              </a:ext>
            </a:extLst>
          </p:cNvPr>
          <p:cNvSpPr/>
          <p:nvPr/>
        </p:nvSpPr>
        <p:spPr>
          <a:xfrm>
            <a:off x="992777" y="662583"/>
            <a:ext cx="11260184" cy="2862322"/>
          </a:xfrm>
          <a:prstGeom prst="rect">
            <a:avLst/>
          </a:prstGeom>
        </p:spPr>
        <p:txBody>
          <a:bodyPr wrap="square">
            <a:spAutoFit/>
          </a:bodyPr>
          <a:lstStyle/>
          <a:p>
            <a:r>
              <a:rPr lang="en-US">
                <a:latin typeface="SimSun" panose="02010600030101010101" pitchFamily="2" charset="-122"/>
                <a:ea typeface="SimSun" panose="02010600030101010101" pitchFamily="2" charset="-122"/>
              </a:rPr>
              <a:t>Apache Spark</a:t>
            </a:r>
            <a:r>
              <a:rPr lang="ja-JP" altLang="en-US">
                <a:latin typeface="SimSun" panose="02010600030101010101" pitchFamily="2" charset="-122"/>
                <a:ea typeface="SimSun" panose="02010600030101010101" pitchFamily="2" charset="-122"/>
              </a:rPr>
              <a:t>是一个开源集群运算框架，最初是由加州大学柏克莱分校</a:t>
            </a:r>
            <a:r>
              <a:rPr lang="en-US">
                <a:latin typeface="SimSun" panose="02010600030101010101" pitchFamily="2" charset="-122"/>
                <a:ea typeface="SimSun" panose="02010600030101010101" pitchFamily="2" charset="-122"/>
              </a:rPr>
              <a:t>AMPLab</a:t>
            </a:r>
            <a:r>
              <a:rPr lang="ja-JP" altLang="en-US">
                <a:latin typeface="SimSun" panose="02010600030101010101" pitchFamily="2" charset="-122"/>
                <a:ea typeface="SimSun" panose="02010600030101010101" pitchFamily="2" charset="-122"/>
              </a:rPr>
              <a:t>所开发。相对于</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MapReduce</a:t>
            </a:r>
            <a:r>
              <a:rPr lang="ja-JP" altLang="en-US">
                <a:latin typeface="SimSun" panose="02010600030101010101" pitchFamily="2" charset="-122"/>
                <a:ea typeface="SimSun" panose="02010600030101010101" pitchFamily="2" charset="-122"/>
              </a:rPr>
              <a:t>会在运行完工作后将中介数据存放到磁盘中，</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使用了存储器内运算技术，能在数据尚未写入硬盘时即在存储器内分析运算。</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在存储器内运行程序的运算速度能做到比</a:t>
            </a:r>
            <a:r>
              <a:rPr lang="en-US">
                <a:latin typeface="SimSun" panose="02010600030101010101" pitchFamily="2" charset="-122"/>
                <a:ea typeface="SimSun" panose="02010600030101010101" pitchFamily="2" charset="-122"/>
              </a:rPr>
              <a:t>Hadoop MapReduce</a:t>
            </a:r>
            <a:r>
              <a:rPr lang="ja-JP" altLang="en-US">
                <a:latin typeface="SimSun" panose="02010600030101010101" pitchFamily="2" charset="-122"/>
                <a:ea typeface="SimSun" panose="02010600030101010101" pitchFamily="2" charset="-122"/>
              </a:rPr>
              <a:t>的运算速度快上</a:t>
            </a:r>
            <a:r>
              <a:rPr lang="en-US" altLang="ja-JP">
                <a:latin typeface="SimSun" panose="02010600030101010101" pitchFamily="2" charset="-122"/>
                <a:ea typeface="SimSun" panose="02010600030101010101" pitchFamily="2" charset="-122"/>
              </a:rPr>
              <a:t>100</a:t>
            </a:r>
            <a:r>
              <a:rPr lang="ja-JP" altLang="en-US">
                <a:latin typeface="SimSun" panose="02010600030101010101" pitchFamily="2" charset="-122"/>
                <a:ea typeface="SimSun" panose="02010600030101010101" pitchFamily="2" charset="-122"/>
              </a:rPr>
              <a:t>倍，即便是运行程序于</a:t>
            </a:r>
            <a:r>
              <a:rPr lang="ja-JP" altLang="en-US">
                <a:solidFill>
                  <a:srgbClr val="FF0000"/>
                </a:solidFill>
                <a:latin typeface="SimSun" panose="02010600030101010101" pitchFamily="2" charset="-122"/>
                <a:ea typeface="SimSun" panose="02010600030101010101" pitchFamily="2" charset="-122"/>
              </a:rPr>
              <a:t>硬盘</a:t>
            </a:r>
            <a:r>
              <a:rPr lang="ja-JP" altLang="en-US">
                <a:latin typeface="SimSun" panose="02010600030101010101" pitchFamily="2" charset="-122"/>
                <a:ea typeface="SimSun" panose="02010600030101010101" pitchFamily="2" charset="-122"/>
              </a:rPr>
              <a:t>时，</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也能快上</a:t>
            </a:r>
            <a:r>
              <a:rPr lang="en-US" altLang="ja-JP">
                <a:latin typeface="SimSun" panose="02010600030101010101" pitchFamily="2" charset="-122"/>
                <a:ea typeface="SimSun" panose="02010600030101010101" pitchFamily="2" charset="-122"/>
              </a:rPr>
              <a:t>10</a:t>
            </a:r>
            <a:r>
              <a:rPr lang="ja-JP" altLang="en-US">
                <a:latin typeface="SimSun" panose="02010600030101010101" pitchFamily="2" charset="-122"/>
                <a:ea typeface="SimSun" panose="02010600030101010101" pitchFamily="2" charset="-122"/>
              </a:rPr>
              <a:t>倍速度。</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允许用户将数据加载</a:t>
            </a:r>
            <a:r>
              <a:rPr lang="ja-JP" altLang="en-US">
                <a:solidFill>
                  <a:srgbClr val="FF0000"/>
                </a:solidFill>
                <a:latin typeface="SimSun" panose="02010600030101010101" pitchFamily="2" charset="-122"/>
                <a:ea typeface="SimSun" panose="02010600030101010101" pitchFamily="2" charset="-122"/>
              </a:rPr>
              <a:t>至集群存储器</a:t>
            </a:r>
            <a:r>
              <a:rPr lang="ja-JP" altLang="en-US">
                <a:latin typeface="SimSun" panose="02010600030101010101" pitchFamily="2" charset="-122"/>
                <a:ea typeface="SimSun" panose="02010600030101010101" pitchFamily="2" charset="-122"/>
              </a:rPr>
              <a:t>，并多次对其进行查询，非常适合用于机器学习算法。</a:t>
            </a:r>
            <a:endParaRPr lang="en-US" altLang="ja-JP">
              <a:latin typeface="SimSun" panose="02010600030101010101" pitchFamily="2" charset="-122"/>
              <a:ea typeface="SimSun" panose="02010600030101010101" pitchFamily="2" charset="-122"/>
            </a:endParaRPr>
          </a:p>
          <a:p>
            <a:r>
              <a:rPr lang="ja-JP" altLang="en-US">
                <a:latin typeface="SimSun" panose="02010600030101010101" pitchFamily="2" charset="-122"/>
                <a:ea typeface="SimSun" panose="02010600030101010101" pitchFamily="2" charset="-122"/>
              </a:rPr>
              <a:t>使用</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需要搭配集群管理员和分布式存储系统。</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支持独立模式（本地</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集群）、</a:t>
            </a:r>
            <a:r>
              <a:rPr lang="en-US">
                <a:solidFill>
                  <a:srgbClr val="FF0000"/>
                </a:solidFill>
                <a:latin typeface="SimSun" panose="02010600030101010101" pitchFamily="2" charset="-122"/>
                <a:ea typeface="SimSun" panose="02010600030101010101" pitchFamily="2" charset="-122"/>
              </a:rPr>
              <a:t>Hadoop YARN</a:t>
            </a:r>
            <a:r>
              <a:rPr lang="ja-JP" altLang="en-US">
                <a:latin typeface="SimSun" panose="02010600030101010101" pitchFamily="2" charset="-122"/>
                <a:ea typeface="SimSun" panose="02010600030101010101" pitchFamily="2" charset="-122"/>
              </a:rPr>
              <a:t>或</a:t>
            </a:r>
            <a:r>
              <a:rPr lang="en-US">
                <a:latin typeface="SimSun" panose="02010600030101010101" pitchFamily="2" charset="-122"/>
                <a:ea typeface="SimSun" panose="02010600030101010101" pitchFamily="2" charset="-122"/>
              </a:rPr>
              <a:t>Apache </a:t>
            </a:r>
            <a:r>
              <a:rPr lang="en-US">
                <a:solidFill>
                  <a:srgbClr val="FF0000"/>
                </a:solidFill>
                <a:latin typeface="SimSun" panose="02010600030101010101" pitchFamily="2" charset="-122"/>
                <a:ea typeface="SimSun" panose="02010600030101010101" pitchFamily="2" charset="-122"/>
              </a:rPr>
              <a:t>Mesos</a:t>
            </a:r>
            <a:r>
              <a:rPr lang="ja-JP" altLang="en-US">
                <a:latin typeface="SimSun" panose="02010600030101010101" pitchFamily="2" charset="-122"/>
                <a:ea typeface="SimSun" panose="02010600030101010101" pitchFamily="2" charset="-122"/>
              </a:rPr>
              <a:t>的集群管理。在分布式存储方面，</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可以和 </a:t>
            </a:r>
            <a:r>
              <a:rPr lang="en-US">
                <a:latin typeface="SimSun" panose="02010600030101010101" pitchFamily="2" charset="-122"/>
                <a:ea typeface="SimSun" panose="02010600030101010101" pitchFamily="2" charset="-122"/>
              </a:rPr>
              <a:t>Alluxio, </a:t>
            </a:r>
            <a:r>
              <a:rPr lang="en-US">
                <a:solidFill>
                  <a:srgbClr val="FF0000"/>
                </a:solidFill>
                <a:latin typeface="SimSun" panose="02010600030101010101" pitchFamily="2" charset="-122"/>
                <a:ea typeface="SimSun" panose="02010600030101010101" pitchFamily="2" charset="-122"/>
              </a:rPr>
              <a:t>HDFS</a:t>
            </a:r>
            <a:r>
              <a:rPr lang="en-US">
                <a:latin typeface="SimSun" panose="02010600030101010101" pitchFamily="2" charset="-122"/>
                <a:ea typeface="SimSun" panose="02010600030101010101" pitchFamily="2" charset="-122"/>
              </a:rPr>
              <a:t>、 Cassandra 、OpenStack Swift</a:t>
            </a:r>
            <a:r>
              <a:rPr lang="ja-JP" altLang="en-US">
                <a:latin typeface="SimSun" panose="02010600030101010101" pitchFamily="2" charset="-122"/>
                <a:ea typeface="SimSun" panose="02010600030101010101" pitchFamily="2" charset="-122"/>
              </a:rPr>
              <a:t>和</a:t>
            </a:r>
            <a:r>
              <a:rPr lang="en-US">
                <a:latin typeface="SimSun" panose="02010600030101010101" pitchFamily="2" charset="-122"/>
                <a:ea typeface="SimSun" panose="02010600030101010101" pitchFamily="2" charset="-122"/>
              </a:rPr>
              <a:t>Amazon S3</a:t>
            </a:r>
            <a:r>
              <a:rPr lang="ja-JP" altLang="en-US">
                <a:latin typeface="SimSun" panose="02010600030101010101" pitchFamily="2" charset="-122"/>
                <a:ea typeface="SimSun" panose="02010600030101010101" pitchFamily="2" charset="-122"/>
              </a:rPr>
              <a:t>等接口搭载。 </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也支持</a:t>
            </a:r>
            <a:r>
              <a:rPr lang="ja-JP" altLang="en-US">
                <a:solidFill>
                  <a:srgbClr val="FF0000"/>
                </a:solidFill>
                <a:latin typeface="SimSun" panose="02010600030101010101" pitchFamily="2" charset="-122"/>
                <a:ea typeface="SimSun" panose="02010600030101010101" pitchFamily="2" charset="-122"/>
              </a:rPr>
              <a:t>伪分布式</a:t>
            </a:r>
            <a:r>
              <a:rPr lang="ja-JP"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pseudo-distributed）</a:t>
            </a:r>
            <a:r>
              <a:rPr lang="ja-JP" altLang="en-US">
                <a:latin typeface="SimSun" panose="02010600030101010101" pitchFamily="2" charset="-122"/>
                <a:ea typeface="SimSun" panose="02010600030101010101" pitchFamily="2" charset="-122"/>
              </a:rPr>
              <a:t>本地模式，不过通常只用于开发或测试时以本机文件系统取代分布式存储系统。在这样的情况下，</a:t>
            </a:r>
            <a:r>
              <a:rPr lang="en-US">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仅在一台机器上使用每个</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核心运行程序。</a:t>
            </a:r>
          </a:p>
        </p:txBody>
      </p:sp>
      <p:pic>
        <p:nvPicPr>
          <p:cNvPr id="5" name="Picture 4">
            <a:extLst>
              <a:ext uri="{FF2B5EF4-FFF2-40B4-BE49-F238E27FC236}">
                <a16:creationId xmlns:a16="http://schemas.microsoft.com/office/drawing/2014/main" id="{E95387D8-7EDE-D345-95B9-97A14AB8997E}"/>
              </a:ext>
            </a:extLst>
          </p:cNvPr>
          <p:cNvPicPr>
            <a:picLocks noChangeAspect="1"/>
          </p:cNvPicPr>
          <p:nvPr/>
        </p:nvPicPr>
        <p:blipFill>
          <a:blip r:embed="rId2"/>
          <a:stretch>
            <a:fillRect/>
          </a:stretch>
        </p:blipFill>
        <p:spPr>
          <a:xfrm>
            <a:off x="1893023" y="3359994"/>
            <a:ext cx="4445180" cy="3376086"/>
          </a:xfrm>
          <a:prstGeom prst="rect">
            <a:avLst/>
          </a:prstGeom>
        </p:spPr>
      </p:pic>
      <p:pic>
        <p:nvPicPr>
          <p:cNvPr id="6" name="Picture 5">
            <a:extLst>
              <a:ext uri="{FF2B5EF4-FFF2-40B4-BE49-F238E27FC236}">
                <a16:creationId xmlns:a16="http://schemas.microsoft.com/office/drawing/2014/main" id="{1DF81BF3-3FD7-BB47-90F1-566B35DA5877}"/>
              </a:ext>
            </a:extLst>
          </p:cNvPr>
          <p:cNvPicPr>
            <a:picLocks noChangeAspect="1"/>
          </p:cNvPicPr>
          <p:nvPr/>
        </p:nvPicPr>
        <p:blipFill>
          <a:blip r:embed="rId3"/>
          <a:stretch>
            <a:fillRect/>
          </a:stretch>
        </p:blipFill>
        <p:spPr>
          <a:xfrm>
            <a:off x="7233474" y="4001739"/>
            <a:ext cx="4958526" cy="2379427"/>
          </a:xfrm>
          <a:prstGeom prst="rect">
            <a:avLst/>
          </a:prstGeom>
        </p:spPr>
      </p:pic>
      <p:sp>
        <p:nvSpPr>
          <p:cNvPr id="7" name="Rounded Rectangular Callout 6">
            <a:extLst>
              <a:ext uri="{FF2B5EF4-FFF2-40B4-BE49-F238E27FC236}">
                <a16:creationId xmlns:a16="http://schemas.microsoft.com/office/drawing/2014/main" id="{A0B4F1B9-F780-1649-8883-D6897EBCD1BD}"/>
              </a:ext>
            </a:extLst>
          </p:cNvPr>
          <p:cNvSpPr/>
          <p:nvPr/>
        </p:nvSpPr>
        <p:spPr>
          <a:xfrm>
            <a:off x="9024577" y="4001739"/>
            <a:ext cx="1102726" cy="799732"/>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SimSun" panose="02010600030101010101" pitchFamily="2" charset="-122"/>
                <a:ea typeface="SimSun" panose="02010600030101010101" pitchFamily="2" charset="-122"/>
              </a:rPr>
              <a:t>Standalone</a:t>
            </a:r>
          </a:p>
          <a:p>
            <a:pPr algn="ctr"/>
            <a:r>
              <a:rPr lang="en-US" sz="1200">
                <a:solidFill>
                  <a:schemeClr val="tx1"/>
                </a:solidFill>
                <a:latin typeface="SimSun" panose="02010600030101010101" pitchFamily="2" charset="-122"/>
                <a:ea typeface="SimSun" panose="02010600030101010101" pitchFamily="2" charset="-122"/>
              </a:rPr>
              <a:t>YARN</a:t>
            </a:r>
          </a:p>
          <a:p>
            <a:pPr algn="ctr"/>
            <a:r>
              <a:rPr lang="en-US" sz="1200">
                <a:solidFill>
                  <a:schemeClr val="tx1"/>
                </a:solidFill>
                <a:latin typeface="SimSun" panose="02010600030101010101" pitchFamily="2" charset="-122"/>
                <a:ea typeface="SimSun" panose="02010600030101010101" pitchFamily="2" charset="-122"/>
              </a:rPr>
              <a:t>Mesos</a:t>
            </a:r>
          </a:p>
          <a:p>
            <a:pPr algn="ctr"/>
            <a:r>
              <a:rPr lang="en-US" sz="1200">
                <a:solidFill>
                  <a:schemeClr val="tx1"/>
                </a:solidFill>
                <a:latin typeface="SimSun" panose="02010600030101010101" pitchFamily="2" charset="-122"/>
                <a:ea typeface="SimSun" panose="02010600030101010101" pitchFamily="2" charset="-122"/>
              </a:rPr>
              <a:t>EC2</a:t>
            </a:r>
          </a:p>
        </p:txBody>
      </p:sp>
      <p:sp>
        <p:nvSpPr>
          <p:cNvPr id="10" name="TextBox 9">
            <a:extLst>
              <a:ext uri="{FF2B5EF4-FFF2-40B4-BE49-F238E27FC236}">
                <a16:creationId xmlns:a16="http://schemas.microsoft.com/office/drawing/2014/main" id="{B6D9BA7A-B9CC-4642-B9E5-484E59FF0755}"/>
              </a:ext>
            </a:extLst>
          </p:cNvPr>
          <p:cNvSpPr txBox="1"/>
          <p:nvPr/>
        </p:nvSpPr>
        <p:spPr>
          <a:xfrm>
            <a:off x="10702537" y="6488668"/>
            <a:ext cx="1338828" cy="276999"/>
          </a:xfrm>
          <a:prstGeom prst="rect">
            <a:avLst/>
          </a:prstGeom>
          <a:noFill/>
        </p:spPr>
        <p:txBody>
          <a:bodyPr wrap="none" rtlCol="0">
            <a:spAutoFit/>
          </a:bodyPr>
          <a:lstStyle/>
          <a:p>
            <a:r>
              <a:rPr lang="en-US" sz="1200">
                <a:latin typeface="SimSun" panose="02010600030101010101" pitchFamily="2" charset="-122"/>
                <a:ea typeface="SimSun" panose="02010600030101010101" pitchFamily="2" charset="-122"/>
              </a:rPr>
              <a:t>PS: spark 2.1.0</a:t>
            </a:r>
          </a:p>
        </p:txBody>
      </p:sp>
    </p:spTree>
    <p:extLst>
      <p:ext uri="{BB962C8B-B14F-4D97-AF65-F5344CB8AC3E}">
        <p14:creationId xmlns:p14="http://schemas.microsoft.com/office/powerpoint/2010/main" val="23868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FCD1D-34E5-0A47-AB3B-9A7C5D036510}"/>
              </a:ext>
            </a:extLst>
          </p:cNvPr>
          <p:cNvSpPr txBox="1"/>
          <p:nvPr/>
        </p:nvSpPr>
        <p:spPr>
          <a:xfrm>
            <a:off x="992777" y="60960"/>
            <a:ext cx="521168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a:t>
            </a:r>
            <a:r>
              <a:rPr lang="ja-JP" altLang="en-US" sz="2800">
                <a:latin typeface="SimSun" panose="02010600030101010101" pitchFamily="2" charset="-122"/>
                <a:ea typeface="SimSun" panose="02010600030101010101" pitchFamily="2" charset="-122"/>
              </a:rPr>
              <a:t>什么是</a:t>
            </a:r>
            <a:r>
              <a:rPr lang="en-US" altLang="ja-JP" sz="2800">
                <a:latin typeface="SimSun" panose="02010600030101010101" pitchFamily="2" charset="-122"/>
                <a:ea typeface="SimSun" panose="02010600030101010101" pitchFamily="2" charset="-122"/>
              </a:rPr>
              <a:t>RDD</a:t>
            </a:r>
            <a:r>
              <a:rPr lang="zh-CN" altLang="en-US" sz="2800">
                <a:latin typeface="SimSun" panose="02010600030101010101" pitchFamily="2" charset="-122"/>
                <a:ea typeface="SimSun" panose="02010600030101010101" pitchFamily="2" charset="-122"/>
              </a:rPr>
              <a:t> </a:t>
            </a:r>
            <a:r>
              <a:rPr lang="en-US" altLang="zh-CN" sz="2800">
                <a:latin typeface="SimSun" panose="02010600030101010101" pitchFamily="2" charset="-122"/>
                <a:ea typeface="SimSun" panose="02010600030101010101" pitchFamily="2" charset="-122"/>
              </a:rPr>
              <a:t>&amp;</a:t>
            </a:r>
            <a:r>
              <a:rPr lang="zh-CN" altLang="en-US" sz="2800">
                <a:latin typeface="SimSun" panose="02010600030101010101" pitchFamily="2" charset="-122"/>
                <a:ea typeface="SimSun" panose="02010600030101010101" pitchFamily="2" charset="-122"/>
              </a:rPr>
              <a:t> </a:t>
            </a:r>
            <a:r>
              <a:rPr lang="en-US" altLang="ja-JP" sz="2800">
                <a:latin typeface="SimSun" panose="02010600030101010101" pitchFamily="2" charset="-122"/>
                <a:ea typeface="SimSun" panose="02010600030101010101" pitchFamily="2" charset="-122"/>
              </a:rPr>
              <a:t>DAG</a:t>
            </a:r>
            <a:endParaRPr lang="en-US" sz="2800">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4F0879FC-F096-954E-814A-7BD56AD887C7}"/>
              </a:ext>
            </a:extLst>
          </p:cNvPr>
          <p:cNvSpPr/>
          <p:nvPr/>
        </p:nvSpPr>
        <p:spPr>
          <a:xfrm>
            <a:off x="992777" y="662077"/>
            <a:ext cx="10868297" cy="1200329"/>
          </a:xfrm>
          <a:prstGeom prst="rect">
            <a:avLst/>
          </a:prstGeom>
        </p:spPr>
        <p:txBody>
          <a:bodyPr wrap="square">
            <a:spAutoFit/>
          </a:bodyPr>
          <a:lstStyle/>
          <a:p>
            <a:r>
              <a:rPr lang="en-US">
                <a:latin typeface="SimSun" panose="02010600030101010101" pitchFamily="2" charset="-122"/>
                <a:ea typeface="SimSun" panose="02010600030101010101" pitchFamily="2" charset="-122"/>
              </a:rPr>
              <a:t>DAG(directed acyclic graph):</a:t>
            </a:r>
            <a:r>
              <a:rPr lang="ja-JP" altLang="en-US">
                <a:latin typeface="SimSun" panose="02010600030101010101" pitchFamily="2" charset="-122"/>
                <a:ea typeface="SimSun" panose="02010600030101010101" pitchFamily="2" charset="-122"/>
              </a:rPr>
              <a:t>在图论中，如果一个有向图从任意顶点出发无法经过若干条边回到该点，则这个图是一个有向无环图</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因为有向图中一个点经过两种路线到达另一个点未必形成环，因此有向无环图未必能转化成树，但任何有向树均为有向无环图。</a:t>
            </a:r>
            <a:endParaRPr lang="en-US" altLang="ja-JP">
              <a:latin typeface="SimSun" panose="02010600030101010101" pitchFamily="2" charset="-122"/>
              <a:ea typeface="SimSun" panose="02010600030101010101" pitchFamily="2" charset="-122"/>
            </a:endParaRPr>
          </a:p>
          <a:p>
            <a:r>
              <a:rPr lang="en-US" altLang="ja-JP">
                <a:latin typeface="SimSun" panose="02010600030101010101" pitchFamily="2" charset="-122"/>
                <a:ea typeface="SimSun" panose="02010600030101010101" pitchFamily="2" charset="-122"/>
              </a:rPr>
              <a:t>Spark</a:t>
            </a:r>
            <a:r>
              <a:rPr lang="ja-JP" altLang="en-US">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DAG</a:t>
            </a:r>
            <a:r>
              <a:rPr lang="ja-JP" altLang="en-US">
                <a:latin typeface="SimSun" panose="02010600030101010101" pitchFamily="2" charset="-122"/>
                <a:ea typeface="SimSun" panose="02010600030101010101" pitchFamily="2" charset="-122"/>
              </a:rPr>
              <a:t>来反映各</a:t>
            </a:r>
            <a:r>
              <a:rPr lang="en-US" altLang="ja-JP">
                <a:solidFill>
                  <a:srgbClr val="FF0000"/>
                </a:solidFill>
                <a:latin typeface="SimSun" panose="02010600030101010101" pitchFamily="2" charset="-122"/>
                <a:ea typeface="SimSun" panose="02010600030101010101" pitchFamily="2" charset="-122"/>
              </a:rPr>
              <a:t>RDD</a:t>
            </a:r>
            <a:r>
              <a:rPr lang="ja-JP" altLang="en-US">
                <a:solidFill>
                  <a:srgbClr val="FF0000"/>
                </a:solidFill>
                <a:latin typeface="SimSun" panose="02010600030101010101" pitchFamily="2" charset="-122"/>
                <a:ea typeface="SimSun" panose="02010600030101010101" pitchFamily="2" charset="-122"/>
              </a:rPr>
              <a:t>之间</a:t>
            </a:r>
            <a:r>
              <a:rPr lang="ja-JP" altLang="en-US">
                <a:latin typeface="SimSun" panose="02010600030101010101" pitchFamily="2" charset="-122"/>
                <a:ea typeface="SimSun" panose="02010600030101010101" pitchFamily="2" charset="-122"/>
              </a:rPr>
              <a:t>的依赖或血缘关系</a:t>
            </a:r>
            <a:r>
              <a:rPr lang="zh-CN" altLang="en-US">
                <a:latin typeface="SimSun" panose="02010600030101010101" pitchFamily="2" charset="-122"/>
                <a:ea typeface="SimSun" panose="02010600030101010101" pitchFamily="2" charset="-122"/>
              </a:rPr>
              <a:t>。</a:t>
            </a:r>
            <a:endParaRPr lang="ja-JP" altLang="en-US">
              <a:latin typeface="SimSun" panose="02010600030101010101" pitchFamily="2" charset="-122"/>
              <a:ea typeface="SimSun" panose="02010600030101010101" pitchFamily="2" charset="-122"/>
            </a:endParaRPr>
          </a:p>
        </p:txBody>
      </p:sp>
      <p:pic>
        <p:nvPicPr>
          <p:cNvPr id="10" name="Picture 9">
            <a:extLst>
              <a:ext uri="{FF2B5EF4-FFF2-40B4-BE49-F238E27FC236}">
                <a16:creationId xmlns:a16="http://schemas.microsoft.com/office/drawing/2014/main" id="{6376316A-B679-7142-B83A-E49F2E20BC83}"/>
              </a:ext>
            </a:extLst>
          </p:cNvPr>
          <p:cNvPicPr>
            <a:picLocks noChangeAspect="1"/>
          </p:cNvPicPr>
          <p:nvPr/>
        </p:nvPicPr>
        <p:blipFill>
          <a:blip r:embed="rId2"/>
          <a:stretch>
            <a:fillRect/>
          </a:stretch>
        </p:blipFill>
        <p:spPr>
          <a:xfrm>
            <a:off x="8275199" y="3429000"/>
            <a:ext cx="3916801" cy="2815200"/>
          </a:xfrm>
          <a:prstGeom prst="rect">
            <a:avLst/>
          </a:prstGeom>
        </p:spPr>
      </p:pic>
      <p:sp>
        <p:nvSpPr>
          <p:cNvPr id="11" name="TextBox 10">
            <a:extLst>
              <a:ext uri="{FF2B5EF4-FFF2-40B4-BE49-F238E27FC236}">
                <a16:creationId xmlns:a16="http://schemas.microsoft.com/office/drawing/2014/main" id="{F99A45A6-D40D-1C44-9608-090DFBCCF465}"/>
              </a:ext>
            </a:extLst>
          </p:cNvPr>
          <p:cNvSpPr txBox="1"/>
          <p:nvPr/>
        </p:nvSpPr>
        <p:spPr>
          <a:xfrm>
            <a:off x="8865325" y="5721532"/>
            <a:ext cx="530915" cy="369332"/>
          </a:xfrm>
          <a:prstGeom prst="rect">
            <a:avLst/>
          </a:prstGeom>
          <a:noFill/>
        </p:spPr>
        <p:txBody>
          <a:bodyPr wrap="none" rtlCol="0">
            <a:spAutoFit/>
          </a:bodyPr>
          <a:lstStyle/>
          <a:p>
            <a:r>
              <a:rPr lang="en-US">
                <a:solidFill>
                  <a:srgbClr val="FF0000"/>
                </a:solidFill>
                <a:latin typeface="SimSun" panose="02010600030101010101" pitchFamily="2" charset="-122"/>
                <a:ea typeface="SimSun" panose="02010600030101010101" pitchFamily="2" charset="-122"/>
              </a:rPr>
              <a:t>DAG</a:t>
            </a:r>
          </a:p>
        </p:txBody>
      </p:sp>
      <p:sp>
        <p:nvSpPr>
          <p:cNvPr id="12" name="Rectangle 11">
            <a:extLst>
              <a:ext uri="{FF2B5EF4-FFF2-40B4-BE49-F238E27FC236}">
                <a16:creationId xmlns:a16="http://schemas.microsoft.com/office/drawing/2014/main" id="{F9DFEDC6-0E8A-F140-9F8F-2A792D62ED67}"/>
              </a:ext>
            </a:extLst>
          </p:cNvPr>
          <p:cNvSpPr/>
          <p:nvPr/>
        </p:nvSpPr>
        <p:spPr>
          <a:xfrm>
            <a:off x="992777" y="1940303"/>
            <a:ext cx="10868297" cy="646331"/>
          </a:xfrm>
          <a:prstGeom prst="rect">
            <a:avLst/>
          </a:prstGeom>
        </p:spPr>
        <p:txBody>
          <a:bodyPr wrap="square">
            <a:spAutoFit/>
          </a:bodyPr>
          <a:lstStyle/>
          <a:p>
            <a:r>
              <a:rPr lang="en-US"/>
              <a:t>RDD（Resilient Distributed Dataset）</a:t>
            </a:r>
            <a:r>
              <a:rPr lang="ja-JP" altLang="en-US"/>
              <a:t>叫做弹性分布式数据集，是</a:t>
            </a:r>
            <a:r>
              <a:rPr lang="en-US"/>
              <a:t>Spark</a:t>
            </a:r>
            <a:r>
              <a:rPr lang="ja-JP" altLang="en-US"/>
              <a:t>中</a:t>
            </a:r>
            <a:r>
              <a:rPr lang="ja-JP" altLang="en-US">
                <a:solidFill>
                  <a:srgbClr val="FF0000"/>
                </a:solidFill>
              </a:rPr>
              <a:t>最基本</a:t>
            </a:r>
            <a:r>
              <a:rPr lang="ja-JP" altLang="en-US"/>
              <a:t>的数据抽象，它代表一个可并行操作元素的不可变、可分区的的集合</a:t>
            </a:r>
            <a:r>
              <a:rPr lang="zh-CN" altLang="en-US"/>
              <a:t>，</a:t>
            </a:r>
            <a:r>
              <a:rPr lang="ja-JP" altLang="en-US"/>
              <a:t>是调度系统操作的主要对象</a:t>
            </a:r>
            <a:r>
              <a:rPr lang="zh-CN" altLang="en-US"/>
              <a:t>。</a:t>
            </a:r>
            <a:endParaRPr lang="en-US"/>
          </a:p>
        </p:txBody>
      </p:sp>
      <p:pic>
        <p:nvPicPr>
          <p:cNvPr id="14" name="Picture 13">
            <a:extLst>
              <a:ext uri="{FF2B5EF4-FFF2-40B4-BE49-F238E27FC236}">
                <a16:creationId xmlns:a16="http://schemas.microsoft.com/office/drawing/2014/main" id="{2870A985-BF7C-104D-8F35-C2ADA0C67E06}"/>
              </a:ext>
            </a:extLst>
          </p:cNvPr>
          <p:cNvPicPr>
            <a:picLocks noChangeAspect="1"/>
          </p:cNvPicPr>
          <p:nvPr/>
        </p:nvPicPr>
        <p:blipFill>
          <a:blip r:embed="rId3"/>
          <a:stretch>
            <a:fillRect/>
          </a:stretch>
        </p:blipFill>
        <p:spPr>
          <a:xfrm>
            <a:off x="622004" y="3542225"/>
            <a:ext cx="7358132" cy="2363973"/>
          </a:xfrm>
          <a:prstGeom prst="rect">
            <a:avLst/>
          </a:prstGeom>
        </p:spPr>
      </p:pic>
      <p:sp>
        <p:nvSpPr>
          <p:cNvPr id="15" name="Rectangle 14">
            <a:extLst>
              <a:ext uri="{FF2B5EF4-FFF2-40B4-BE49-F238E27FC236}">
                <a16:creationId xmlns:a16="http://schemas.microsoft.com/office/drawing/2014/main" id="{6CDC6BEB-369D-F84B-9FD5-9EC46A1A4D81}"/>
              </a:ext>
            </a:extLst>
          </p:cNvPr>
          <p:cNvSpPr/>
          <p:nvPr/>
        </p:nvSpPr>
        <p:spPr>
          <a:xfrm>
            <a:off x="7775406" y="6581001"/>
            <a:ext cx="4416594"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https://beliefer.blog.csdn.net/article/details/90203671</a:t>
            </a:r>
          </a:p>
        </p:txBody>
      </p:sp>
    </p:spTree>
    <p:extLst>
      <p:ext uri="{BB962C8B-B14F-4D97-AF65-F5344CB8AC3E}">
        <p14:creationId xmlns:p14="http://schemas.microsoft.com/office/powerpoint/2010/main" val="1364912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EC1828-58B1-0C4D-AEC3-048CE4645C90}"/>
              </a:ext>
            </a:extLst>
          </p:cNvPr>
          <p:cNvSpPr txBox="1"/>
          <p:nvPr/>
        </p:nvSpPr>
        <p:spPr>
          <a:xfrm>
            <a:off x="992777" y="60960"/>
            <a:ext cx="39549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二</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Spark——ON</a:t>
            </a:r>
            <a:r>
              <a:rPr lang="zh-CN" altLang="en-US" sz="2800">
                <a:latin typeface="SimSun" panose="02010600030101010101" pitchFamily="2" charset="-122"/>
                <a:ea typeface="SimSun" panose="02010600030101010101" pitchFamily="2" charset="-122"/>
              </a:rPr>
              <a:t> </a:t>
            </a:r>
            <a:r>
              <a:rPr lang="en-US" altLang="zh-CN" sz="2800">
                <a:latin typeface="SimSun" panose="02010600030101010101" pitchFamily="2" charset="-122"/>
                <a:ea typeface="SimSun" panose="02010600030101010101" pitchFamily="2" charset="-122"/>
              </a:rPr>
              <a:t>YARN</a:t>
            </a:r>
            <a:r>
              <a:rPr lang="zh-CN" altLang="en-US" sz="2800">
                <a:latin typeface="SimSun" panose="02010600030101010101" pitchFamily="2" charset="-122"/>
                <a:ea typeface="SimSun" panose="02010600030101010101" pitchFamily="2" charset="-122"/>
              </a:rPr>
              <a:t> </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DA2C4028-35F9-5E49-A50C-797FB4E4643F}"/>
              </a:ext>
            </a:extLst>
          </p:cNvPr>
          <p:cNvSpPr/>
          <p:nvPr/>
        </p:nvSpPr>
        <p:spPr>
          <a:xfrm>
            <a:off x="992777" y="785672"/>
            <a:ext cx="10842172" cy="1477328"/>
          </a:xfrm>
          <a:prstGeom prst="rect">
            <a:avLst/>
          </a:prstGeom>
        </p:spPr>
        <p:txBody>
          <a:bodyPr wrap="square">
            <a:spAutoFit/>
          </a:bodyPr>
          <a:lstStyle/>
          <a:p>
            <a:r>
              <a:rPr lang="en-US" b="0" i="0">
                <a:solidFill>
                  <a:srgbClr val="000000"/>
                </a:solidFill>
                <a:effectLst/>
                <a:latin typeface="SimSun" panose="02010600030101010101" pitchFamily="2" charset="-122"/>
                <a:ea typeface="SimSun" panose="02010600030101010101" pitchFamily="2" charset="-122"/>
              </a:rPr>
              <a:t>1.Spark</a:t>
            </a:r>
            <a:r>
              <a:rPr lang="ja-JP" altLang="en-US" b="0" i="0">
                <a:solidFill>
                  <a:srgbClr val="000000"/>
                </a:solidFill>
                <a:effectLst/>
                <a:latin typeface="SimSun" panose="02010600030101010101" pitchFamily="2" charset="-122"/>
                <a:ea typeface="SimSun" panose="02010600030101010101" pitchFamily="2" charset="-122"/>
              </a:rPr>
              <a:t>支持资源动态共享，运行于</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的框架都共享一个集中配置好的资源池</a:t>
            </a:r>
          </a:p>
          <a:p>
            <a:r>
              <a:rPr lang="en-US" altLang="ja-JP" b="0" i="0">
                <a:solidFill>
                  <a:srgbClr val="000000"/>
                </a:solidFill>
                <a:effectLst/>
                <a:latin typeface="SimSun" panose="02010600030101010101" pitchFamily="2" charset="-122"/>
                <a:ea typeface="SimSun" panose="02010600030101010101" pitchFamily="2" charset="-122"/>
              </a:rPr>
              <a:t>2.</a:t>
            </a:r>
            <a:r>
              <a:rPr lang="ja-JP" altLang="en-US" b="0" i="0">
                <a:solidFill>
                  <a:srgbClr val="000000"/>
                </a:solidFill>
                <a:effectLst/>
                <a:latin typeface="SimSun" panose="02010600030101010101" pitchFamily="2" charset="-122"/>
                <a:ea typeface="SimSun" panose="02010600030101010101" pitchFamily="2" charset="-122"/>
              </a:rPr>
              <a:t>可以很方便的利用</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的资源调度特性来做分类</a:t>
            </a:r>
            <a:r>
              <a:rPr lang="zh-CN" altLang="en-US">
                <a:solidFill>
                  <a:srgbClr val="000000"/>
                </a:solidFill>
                <a:latin typeface="SimSun" panose="02010600030101010101" pitchFamily="2" charset="-122"/>
                <a:ea typeface="SimSun" panose="02010600030101010101" pitchFamily="2" charset="-122"/>
              </a:rPr>
              <a:t>，</a:t>
            </a:r>
            <a:r>
              <a:rPr lang="ja-JP" altLang="en-US" b="0" i="0">
                <a:solidFill>
                  <a:srgbClr val="000000"/>
                </a:solidFill>
                <a:effectLst/>
                <a:latin typeface="SimSun" panose="02010600030101010101" pitchFamily="2" charset="-122"/>
                <a:ea typeface="SimSun" panose="02010600030101010101" pitchFamily="2" charset="-122"/>
              </a:rPr>
              <a:t>隔离以及优先级控制负载，拥有更灵活的调度策略</a:t>
            </a:r>
          </a:p>
          <a:p>
            <a:r>
              <a:rPr lang="en-US" altLang="ja-JP" b="0" i="0">
                <a:solidFill>
                  <a:srgbClr val="000000"/>
                </a:solidFill>
                <a:effectLst/>
                <a:latin typeface="SimSun" panose="02010600030101010101" pitchFamily="2" charset="-122"/>
                <a:ea typeface="SimSun" panose="02010600030101010101" pitchFamily="2" charset="-122"/>
              </a:rPr>
              <a:t>3.</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可以自由地选择</a:t>
            </a:r>
            <a:r>
              <a:rPr lang="en-US" b="0" i="0">
                <a:solidFill>
                  <a:srgbClr val="000000"/>
                </a:solidFill>
                <a:effectLst/>
                <a:latin typeface="SimSun" panose="02010600030101010101" pitchFamily="2" charset="-122"/>
                <a:ea typeface="SimSun" panose="02010600030101010101" pitchFamily="2" charset="-122"/>
              </a:rPr>
              <a:t>executor</a:t>
            </a:r>
            <a:r>
              <a:rPr lang="ja-JP" altLang="en-US" b="0" i="0">
                <a:solidFill>
                  <a:srgbClr val="000000"/>
                </a:solidFill>
                <a:effectLst/>
                <a:latin typeface="SimSun" panose="02010600030101010101" pitchFamily="2" charset="-122"/>
                <a:ea typeface="SimSun" panose="02010600030101010101" pitchFamily="2" charset="-122"/>
              </a:rPr>
              <a:t>数量</a:t>
            </a:r>
          </a:p>
          <a:p>
            <a:r>
              <a:rPr lang="en-US" altLang="ja-JP" b="0" i="0">
                <a:solidFill>
                  <a:srgbClr val="000000"/>
                </a:solidFill>
                <a:effectLst/>
                <a:latin typeface="SimSun" panose="02010600030101010101" pitchFamily="2" charset="-122"/>
                <a:ea typeface="SimSun" panose="02010600030101010101" pitchFamily="2" charset="-122"/>
              </a:rPr>
              <a:t>4.</a:t>
            </a:r>
            <a:r>
              <a:rPr lang="en-US" b="0" i="0">
                <a:solidFill>
                  <a:srgbClr val="000000"/>
                </a:solidFill>
                <a:effectLst/>
                <a:latin typeface="SimSun" panose="02010600030101010101" pitchFamily="2" charset="-122"/>
                <a:ea typeface="SimSun" panose="02010600030101010101" pitchFamily="2" charset="-122"/>
              </a:rPr>
              <a:t>Yarn</a:t>
            </a:r>
            <a:r>
              <a:rPr lang="ja-JP" altLang="en-US" b="0" i="0">
                <a:solidFill>
                  <a:srgbClr val="000000"/>
                </a:solidFill>
                <a:effectLst/>
                <a:latin typeface="SimSun" panose="02010600030101010101" pitchFamily="2" charset="-122"/>
                <a:ea typeface="SimSun" panose="02010600030101010101" pitchFamily="2" charset="-122"/>
              </a:rPr>
              <a:t>是</a:t>
            </a:r>
            <a:r>
              <a:rPr lang="ja-JP" altLang="en-US" b="0" i="0">
                <a:solidFill>
                  <a:srgbClr val="FF0000"/>
                </a:solidFill>
                <a:effectLst/>
                <a:latin typeface="SimSun" panose="02010600030101010101" pitchFamily="2" charset="-122"/>
                <a:ea typeface="SimSun" panose="02010600030101010101" pitchFamily="2" charset="-122"/>
              </a:rPr>
              <a:t>唯一</a:t>
            </a:r>
            <a:r>
              <a:rPr lang="ja-JP" altLang="en-US" b="0" i="0">
                <a:solidFill>
                  <a:srgbClr val="000000"/>
                </a:solidFill>
                <a:effectLst/>
                <a:latin typeface="SimSun" panose="02010600030101010101" pitchFamily="2" charset="-122"/>
                <a:ea typeface="SimSun" panose="02010600030101010101" pitchFamily="2" charset="-122"/>
              </a:rPr>
              <a:t>支持</a:t>
            </a:r>
            <a:r>
              <a:rPr lang="en-US" b="0" i="0">
                <a:solidFill>
                  <a:srgbClr val="000000"/>
                </a:solidFill>
                <a:effectLst/>
                <a:latin typeface="SimSun" panose="02010600030101010101" pitchFamily="2" charset="-122"/>
                <a:ea typeface="SimSun" panose="02010600030101010101" pitchFamily="2" charset="-122"/>
              </a:rPr>
              <a:t>Spark</a:t>
            </a:r>
            <a:r>
              <a:rPr lang="ja-JP" altLang="en-US" b="0" i="0">
                <a:solidFill>
                  <a:srgbClr val="000000"/>
                </a:solidFill>
                <a:effectLst/>
                <a:latin typeface="SimSun" panose="02010600030101010101" pitchFamily="2" charset="-122"/>
                <a:ea typeface="SimSun" panose="02010600030101010101" pitchFamily="2" charset="-122"/>
              </a:rPr>
              <a:t>安全的集群管理器，使用</a:t>
            </a:r>
            <a:r>
              <a:rPr lang="en-US" b="0" i="0">
                <a:solidFill>
                  <a:srgbClr val="000000"/>
                </a:solidFill>
                <a:effectLst/>
                <a:latin typeface="SimSun" panose="02010600030101010101" pitchFamily="2" charset="-122"/>
                <a:ea typeface="SimSun" panose="02010600030101010101" pitchFamily="2" charset="-122"/>
              </a:rPr>
              <a:t>Yarn，Spark</a:t>
            </a:r>
            <a:r>
              <a:rPr lang="ja-JP" altLang="en-US" b="0" i="0">
                <a:solidFill>
                  <a:srgbClr val="000000"/>
                </a:solidFill>
                <a:effectLst/>
                <a:latin typeface="SimSun" panose="02010600030101010101" pitchFamily="2" charset="-122"/>
                <a:ea typeface="SimSun" panose="02010600030101010101" pitchFamily="2" charset="-122"/>
              </a:rPr>
              <a:t>可以运行于</a:t>
            </a:r>
            <a:r>
              <a:rPr lang="en-US" b="0" i="0">
                <a:solidFill>
                  <a:srgbClr val="000000"/>
                </a:solidFill>
                <a:effectLst/>
                <a:latin typeface="SimSun" panose="02010600030101010101" pitchFamily="2" charset="-122"/>
                <a:ea typeface="SimSun" panose="02010600030101010101" pitchFamily="2" charset="-122"/>
              </a:rPr>
              <a:t>Kerberized Hadoop</a:t>
            </a:r>
            <a:r>
              <a:rPr lang="ja-JP" altLang="en-US" b="0" i="0">
                <a:solidFill>
                  <a:srgbClr val="000000"/>
                </a:solidFill>
                <a:effectLst/>
                <a:latin typeface="SimSun" panose="02010600030101010101" pitchFamily="2" charset="-122"/>
                <a:ea typeface="SimSun" panose="02010600030101010101" pitchFamily="2" charset="-122"/>
              </a:rPr>
              <a:t>之上，在它们进程之间进行安全认证 </a:t>
            </a:r>
          </a:p>
        </p:txBody>
      </p:sp>
      <p:pic>
        <p:nvPicPr>
          <p:cNvPr id="4" name="Picture 3">
            <a:extLst>
              <a:ext uri="{FF2B5EF4-FFF2-40B4-BE49-F238E27FC236}">
                <a16:creationId xmlns:a16="http://schemas.microsoft.com/office/drawing/2014/main" id="{60868E82-142C-EA44-8186-C8362848C925}"/>
              </a:ext>
            </a:extLst>
          </p:cNvPr>
          <p:cNvPicPr>
            <a:picLocks noChangeAspect="1"/>
          </p:cNvPicPr>
          <p:nvPr/>
        </p:nvPicPr>
        <p:blipFill>
          <a:blip r:embed="rId2"/>
          <a:stretch>
            <a:fillRect/>
          </a:stretch>
        </p:blipFill>
        <p:spPr>
          <a:xfrm>
            <a:off x="1414966" y="2806080"/>
            <a:ext cx="4529545" cy="3922645"/>
          </a:xfrm>
          <a:prstGeom prst="rect">
            <a:avLst/>
          </a:prstGeom>
        </p:spPr>
      </p:pic>
      <p:pic>
        <p:nvPicPr>
          <p:cNvPr id="5" name="Picture 4">
            <a:extLst>
              <a:ext uri="{FF2B5EF4-FFF2-40B4-BE49-F238E27FC236}">
                <a16:creationId xmlns:a16="http://schemas.microsoft.com/office/drawing/2014/main" id="{AFF23027-296F-4240-ADD3-AF3112116FC1}"/>
              </a:ext>
            </a:extLst>
          </p:cNvPr>
          <p:cNvPicPr>
            <a:picLocks noChangeAspect="1"/>
          </p:cNvPicPr>
          <p:nvPr/>
        </p:nvPicPr>
        <p:blipFill>
          <a:blip r:embed="rId3"/>
          <a:stretch>
            <a:fillRect/>
          </a:stretch>
        </p:blipFill>
        <p:spPr>
          <a:xfrm>
            <a:off x="7545251" y="2759599"/>
            <a:ext cx="4646749" cy="4028188"/>
          </a:xfrm>
          <a:prstGeom prst="rect">
            <a:avLst/>
          </a:prstGeom>
        </p:spPr>
      </p:pic>
      <p:sp>
        <p:nvSpPr>
          <p:cNvPr id="6" name="Rectangle 5">
            <a:extLst>
              <a:ext uri="{FF2B5EF4-FFF2-40B4-BE49-F238E27FC236}">
                <a16:creationId xmlns:a16="http://schemas.microsoft.com/office/drawing/2014/main" id="{61612EB2-2E9B-C341-9D5B-AF7AD6E62EB0}"/>
              </a:ext>
            </a:extLst>
          </p:cNvPr>
          <p:cNvSpPr/>
          <p:nvPr/>
        </p:nvSpPr>
        <p:spPr>
          <a:xfrm>
            <a:off x="121920" y="4004588"/>
            <a:ext cx="1601758" cy="2677656"/>
          </a:xfrm>
          <a:prstGeom prst="rect">
            <a:avLst/>
          </a:prstGeom>
        </p:spPr>
        <p:txBody>
          <a:bodyPr wrap="square">
            <a:spAutoFit/>
          </a:bodyPr>
          <a:lstStyle/>
          <a:p>
            <a:r>
              <a:rPr lang="ja-JP" altLang="en-US" sz="1200" b="0" i="0">
                <a:solidFill>
                  <a:srgbClr val="000000"/>
                </a:solidFill>
                <a:effectLst/>
                <a:latin typeface="SimSun" panose="02010600030101010101" pitchFamily="2" charset="-122"/>
                <a:ea typeface="SimSun" panose="02010600030101010101" pitchFamily="2" charset="-122"/>
              </a:rPr>
              <a:t>在</a:t>
            </a:r>
            <a:r>
              <a:rPr lang="en-US" sz="1200" b="0" i="0">
                <a:solidFill>
                  <a:srgbClr val="FF0000"/>
                </a:solidFill>
                <a:effectLst/>
                <a:latin typeface="SimSun" panose="02010600030101010101" pitchFamily="2" charset="-122"/>
                <a:ea typeface="SimSun" panose="02010600030101010101" pitchFamily="2" charset="-122"/>
              </a:rPr>
              <a:t>Yarn-cluster</a:t>
            </a:r>
            <a:r>
              <a:rPr lang="ja-JP" altLang="en-US" sz="1200" b="0" i="0">
                <a:solidFill>
                  <a:srgbClr val="000000"/>
                </a:solidFill>
                <a:effectLst/>
                <a:latin typeface="SimSun" panose="02010600030101010101" pitchFamily="2" charset="-122"/>
                <a:ea typeface="SimSun" panose="02010600030101010101" pitchFamily="2" charset="-122"/>
              </a:rPr>
              <a:t>模式下，</a:t>
            </a:r>
            <a:r>
              <a:rPr lang="en-US" sz="1200" b="0" i="0">
                <a:solidFill>
                  <a:srgbClr val="000000"/>
                </a:solidFill>
                <a:effectLst/>
                <a:latin typeface="SimSun" panose="02010600030101010101" pitchFamily="2" charset="-122"/>
                <a:ea typeface="SimSun" panose="02010600030101010101" pitchFamily="2" charset="-122"/>
              </a:rPr>
              <a:t>driver</a:t>
            </a:r>
            <a:r>
              <a:rPr lang="ja-JP" altLang="en-US" sz="1200" b="0" i="0">
                <a:solidFill>
                  <a:srgbClr val="000000"/>
                </a:solidFill>
                <a:effectLst/>
                <a:latin typeface="SimSun" panose="02010600030101010101" pitchFamily="2" charset="-122"/>
                <a:ea typeface="SimSun" panose="02010600030101010101" pitchFamily="2" charset="-122"/>
              </a:rPr>
              <a:t>运行在</a:t>
            </a:r>
            <a:r>
              <a:rPr lang="en-US" sz="1200" b="0" i="0">
                <a:solidFill>
                  <a:srgbClr val="000000"/>
                </a:solidFill>
                <a:effectLst/>
                <a:latin typeface="SimSun" panose="02010600030101010101" pitchFamily="2" charset="-122"/>
                <a:ea typeface="SimSun" panose="02010600030101010101" pitchFamily="2" charset="-122"/>
              </a:rPr>
              <a:t>Appliaction Master</a:t>
            </a:r>
            <a:r>
              <a:rPr lang="ja-JP" altLang="en-US" sz="1200" b="0" i="0">
                <a:solidFill>
                  <a:srgbClr val="000000"/>
                </a:solidFill>
                <a:effectLst/>
                <a:latin typeface="SimSun" panose="02010600030101010101" pitchFamily="2" charset="-122"/>
                <a:ea typeface="SimSun" panose="02010600030101010101" pitchFamily="2" charset="-122"/>
              </a:rPr>
              <a:t>上，</a:t>
            </a:r>
            <a:r>
              <a:rPr lang="en-US" sz="1200" b="0" i="0">
                <a:solidFill>
                  <a:srgbClr val="000000"/>
                </a:solidFill>
                <a:effectLst/>
                <a:latin typeface="SimSun" panose="02010600030101010101" pitchFamily="2" charset="-122"/>
                <a:ea typeface="SimSun" panose="02010600030101010101" pitchFamily="2" charset="-122"/>
              </a:rPr>
              <a:t>Appliaction Master</a:t>
            </a:r>
            <a:r>
              <a:rPr lang="ja-JP" altLang="en-US" sz="1200" b="0" i="0">
                <a:solidFill>
                  <a:srgbClr val="000000"/>
                </a:solidFill>
                <a:effectLst/>
                <a:latin typeface="SimSun" panose="02010600030101010101" pitchFamily="2" charset="-122"/>
                <a:ea typeface="SimSun" panose="02010600030101010101" pitchFamily="2" charset="-122"/>
              </a:rPr>
              <a:t>进程同时负责驱动</a:t>
            </a:r>
            <a:r>
              <a:rPr lang="en-US" sz="1200" b="0" i="0">
                <a:solidFill>
                  <a:srgbClr val="000000"/>
                </a:solidFill>
                <a:effectLst/>
                <a:latin typeface="SimSun" panose="02010600030101010101" pitchFamily="2" charset="-122"/>
                <a:ea typeface="SimSun" panose="02010600030101010101" pitchFamily="2" charset="-122"/>
              </a:rPr>
              <a:t>Application</a:t>
            </a:r>
            <a:r>
              <a:rPr lang="ja-JP" altLang="en-US" sz="1200" b="0" i="0">
                <a:solidFill>
                  <a:srgbClr val="000000"/>
                </a:solidFill>
                <a:effectLst/>
                <a:latin typeface="SimSun" panose="02010600030101010101" pitchFamily="2" charset="-122"/>
                <a:ea typeface="SimSun" panose="02010600030101010101" pitchFamily="2" charset="-122"/>
              </a:rPr>
              <a:t>和从</a:t>
            </a:r>
            <a:r>
              <a:rPr lang="en-US" sz="1200" b="0" i="0">
                <a:solidFill>
                  <a:srgbClr val="000000"/>
                </a:solidFill>
                <a:effectLst/>
                <a:latin typeface="SimSun" panose="02010600030101010101" pitchFamily="2" charset="-122"/>
                <a:ea typeface="SimSun" panose="02010600030101010101" pitchFamily="2" charset="-122"/>
              </a:rPr>
              <a:t>Yarn</a:t>
            </a:r>
            <a:r>
              <a:rPr lang="ja-JP" altLang="en-US" sz="1200" b="0" i="0">
                <a:solidFill>
                  <a:srgbClr val="000000"/>
                </a:solidFill>
                <a:effectLst/>
                <a:latin typeface="SimSun" panose="02010600030101010101" pitchFamily="2" charset="-122"/>
                <a:ea typeface="SimSun" panose="02010600030101010101" pitchFamily="2" charset="-122"/>
              </a:rPr>
              <a:t>中申请资源，该进程运行在</a:t>
            </a:r>
            <a:r>
              <a:rPr lang="en-US" sz="1200" b="0" i="0">
                <a:solidFill>
                  <a:srgbClr val="000000"/>
                </a:solidFill>
                <a:effectLst/>
                <a:latin typeface="SimSun" panose="02010600030101010101" pitchFamily="2" charset="-122"/>
                <a:ea typeface="SimSun" panose="02010600030101010101" pitchFamily="2" charset="-122"/>
              </a:rPr>
              <a:t>Yarn container</a:t>
            </a:r>
            <a:r>
              <a:rPr lang="ja-JP" altLang="en-US" sz="1200" b="0" i="0">
                <a:solidFill>
                  <a:srgbClr val="000000"/>
                </a:solidFill>
                <a:effectLst/>
                <a:latin typeface="SimSun" panose="02010600030101010101" pitchFamily="2" charset="-122"/>
                <a:ea typeface="SimSun" panose="02010600030101010101" pitchFamily="2" charset="-122"/>
              </a:rPr>
              <a:t>内，所以启动</a:t>
            </a:r>
            <a:r>
              <a:rPr lang="en-US" sz="1200" b="0" i="0">
                <a:solidFill>
                  <a:srgbClr val="000000"/>
                </a:solidFill>
                <a:effectLst/>
                <a:latin typeface="SimSun" panose="02010600030101010101" pitchFamily="2" charset="-122"/>
                <a:ea typeface="SimSun" panose="02010600030101010101" pitchFamily="2" charset="-122"/>
              </a:rPr>
              <a:t>Application Master</a:t>
            </a:r>
            <a:r>
              <a:rPr lang="ja-JP" altLang="en-US" sz="1200" b="0" i="0">
                <a:solidFill>
                  <a:srgbClr val="000000"/>
                </a:solidFill>
                <a:effectLst/>
                <a:latin typeface="SimSun" panose="02010600030101010101" pitchFamily="2" charset="-122"/>
                <a:ea typeface="SimSun" panose="02010600030101010101" pitchFamily="2" charset="-122"/>
              </a:rPr>
              <a:t>的</a:t>
            </a:r>
            <a:r>
              <a:rPr lang="en-US" sz="1200" b="0" i="0">
                <a:solidFill>
                  <a:srgbClr val="000000"/>
                </a:solidFill>
                <a:effectLst/>
                <a:latin typeface="SimSun" panose="02010600030101010101" pitchFamily="2" charset="-122"/>
                <a:ea typeface="SimSun" panose="02010600030101010101" pitchFamily="2" charset="-122"/>
              </a:rPr>
              <a:t>client</a:t>
            </a:r>
            <a:r>
              <a:rPr lang="ja-JP" altLang="en-US" sz="1200" b="0" i="0">
                <a:solidFill>
                  <a:srgbClr val="000000"/>
                </a:solidFill>
                <a:effectLst/>
                <a:latin typeface="SimSun" panose="02010600030101010101" pitchFamily="2" charset="-122"/>
                <a:ea typeface="SimSun" panose="02010600030101010101" pitchFamily="2" charset="-122"/>
              </a:rPr>
              <a:t>可以立即关闭而不必持续到</a:t>
            </a:r>
            <a:r>
              <a:rPr lang="en-US" sz="1200" b="0" i="0">
                <a:solidFill>
                  <a:srgbClr val="000000"/>
                </a:solidFill>
                <a:effectLst/>
                <a:latin typeface="SimSun" panose="02010600030101010101" pitchFamily="2" charset="-122"/>
                <a:ea typeface="SimSun" panose="02010600030101010101" pitchFamily="2" charset="-122"/>
              </a:rPr>
              <a:t>Application</a:t>
            </a:r>
            <a:r>
              <a:rPr lang="ja-JP" altLang="en-US" sz="1200" b="0" i="0">
                <a:solidFill>
                  <a:srgbClr val="000000"/>
                </a:solidFill>
                <a:effectLst/>
                <a:latin typeface="SimSun" panose="02010600030101010101" pitchFamily="2" charset="-122"/>
                <a:ea typeface="SimSun" panose="02010600030101010101" pitchFamily="2" charset="-122"/>
              </a:rPr>
              <a:t>的生命周期</a:t>
            </a:r>
            <a:endParaRPr lang="en-US" sz="12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0106B1CD-68D5-DA46-B6AC-D99247DC28FB}"/>
              </a:ext>
            </a:extLst>
          </p:cNvPr>
          <p:cNvSpPr/>
          <p:nvPr/>
        </p:nvSpPr>
        <p:spPr>
          <a:xfrm>
            <a:off x="6478091" y="4318950"/>
            <a:ext cx="1768926" cy="1200329"/>
          </a:xfrm>
          <a:prstGeom prst="rect">
            <a:avLst/>
          </a:prstGeom>
        </p:spPr>
        <p:txBody>
          <a:bodyPr wrap="square">
            <a:spAutoFit/>
          </a:bodyPr>
          <a:lstStyle/>
          <a:p>
            <a:r>
              <a:rPr lang="ja-JP" altLang="en-US" sz="1200" b="0" i="0">
                <a:solidFill>
                  <a:srgbClr val="000000"/>
                </a:solidFill>
                <a:effectLst/>
                <a:latin typeface="SimSun" panose="02010600030101010101" pitchFamily="2" charset="-122"/>
                <a:ea typeface="SimSun" panose="02010600030101010101" pitchFamily="2" charset="-122"/>
              </a:rPr>
              <a:t>在</a:t>
            </a:r>
            <a:r>
              <a:rPr lang="en-US" sz="1200" b="0" i="0">
                <a:solidFill>
                  <a:srgbClr val="FF0000"/>
                </a:solidFill>
                <a:effectLst/>
                <a:latin typeface="SimSun" panose="02010600030101010101" pitchFamily="2" charset="-122"/>
                <a:ea typeface="SimSun" panose="02010600030101010101" pitchFamily="2" charset="-122"/>
              </a:rPr>
              <a:t>Yarn-client</a:t>
            </a:r>
            <a:r>
              <a:rPr lang="ja-JP" altLang="en-US" sz="1200" b="0" i="0">
                <a:solidFill>
                  <a:srgbClr val="000000"/>
                </a:solidFill>
                <a:effectLst/>
                <a:latin typeface="SimSun" panose="02010600030101010101" pitchFamily="2" charset="-122"/>
                <a:ea typeface="SimSun" panose="02010600030101010101" pitchFamily="2" charset="-122"/>
              </a:rPr>
              <a:t>中，</a:t>
            </a:r>
            <a:r>
              <a:rPr lang="en-US" sz="1200" b="0" i="0">
                <a:solidFill>
                  <a:srgbClr val="000000"/>
                </a:solidFill>
                <a:effectLst/>
                <a:latin typeface="SimSun" panose="02010600030101010101" pitchFamily="2" charset="-122"/>
                <a:ea typeface="SimSun" panose="02010600030101010101" pitchFamily="2" charset="-122"/>
              </a:rPr>
              <a:t>Application Master</a:t>
            </a:r>
            <a:r>
              <a:rPr lang="ja-JP" altLang="en-US" sz="1200" b="0" i="0">
                <a:solidFill>
                  <a:srgbClr val="000000"/>
                </a:solidFill>
                <a:effectLst/>
                <a:latin typeface="SimSun" panose="02010600030101010101" pitchFamily="2" charset="-122"/>
                <a:ea typeface="SimSun" panose="02010600030101010101" pitchFamily="2" charset="-122"/>
              </a:rPr>
              <a:t>仅仅从</a:t>
            </a:r>
            <a:r>
              <a:rPr lang="en-US" sz="1200" b="0" i="0">
                <a:solidFill>
                  <a:srgbClr val="000000"/>
                </a:solidFill>
                <a:effectLst/>
                <a:latin typeface="SimSun" panose="02010600030101010101" pitchFamily="2" charset="-122"/>
                <a:ea typeface="SimSun" panose="02010600030101010101" pitchFamily="2" charset="-122"/>
              </a:rPr>
              <a:t>Yarn</a:t>
            </a:r>
            <a:r>
              <a:rPr lang="ja-JP" altLang="en-US" sz="1200" b="0" i="0">
                <a:solidFill>
                  <a:srgbClr val="000000"/>
                </a:solidFill>
                <a:effectLst/>
                <a:latin typeface="SimSun" panose="02010600030101010101" pitchFamily="2" charset="-122"/>
                <a:ea typeface="SimSun" panose="02010600030101010101" pitchFamily="2" charset="-122"/>
              </a:rPr>
              <a:t>中申请资源给</a:t>
            </a:r>
            <a:r>
              <a:rPr lang="en-US" sz="1200" b="0" i="0">
                <a:solidFill>
                  <a:srgbClr val="000000"/>
                </a:solidFill>
                <a:effectLst/>
                <a:latin typeface="SimSun" panose="02010600030101010101" pitchFamily="2" charset="-122"/>
                <a:ea typeface="SimSun" panose="02010600030101010101" pitchFamily="2" charset="-122"/>
              </a:rPr>
              <a:t>Executor，</a:t>
            </a:r>
            <a:r>
              <a:rPr lang="ja-JP" altLang="en-US" sz="1200" b="0" i="0">
                <a:solidFill>
                  <a:srgbClr val="000000"/>
                </a:solidFill>
                <a:effectLst/>
                <a:latin typeface="SimSun" panose="02010600030101010101" pitchFamily="2" charset="-122"/>
                <a:ea typeface="SimSun" panose="02010600030101010101" pitchFamily="2" charset="-122"/>
              </a:rPr>
              <a:t>之后</a:t>
            </a:r>
            <a:r>
              <a:rPr lang="en-US" sz="1200" b="0" i="0">
                <a:solidFill>
                  <a:srgbClr val="000000"/>
                </a:solidFill>
                <a:effectLst/>
                <a:latin typeface="SimSun" panose="02010600030101010101" pitchFamily="2" charset="-122"/>
                <a:ea typeface="SimSun" panose="02010600030101010101" pitchFamily="2" charset="-122"/>
              </a:rPr>
              <a:t>client</a:t>
            </a:r>
            <a:r>
              <a:rPr lang="ja-JP" altLang="en-US" sz="1200" b="0" i="0">
                <a:solidFill>
                  <a:srgbClr val="000000"/>
                </a:solidFill>
                <a:effectLst/>
                <a:latin typeface="SimSun" panose="02010600030101010101" pitchFamily="2" charset="-122"/>
                <a:ea typeface="SimSun" panose="02010600030101010101" pitchFamily="2" charset="-122"/>
              </a:rPr>
              <a:t>会跟</a:t>
            </a:r>
            <a:r>
              <a:rPr lang="en-US" sz="1200" b="0" i="0">
                <a:solidFill>
                  <a:srgbClr val="000000"/>
                </a:solidFill>
                <a:effectLst/>
                <a:latin typeface="SimSun" panose="02010600030101010101" pitchFamily="2" charset="-122"/>
                <a:ea typeface="SimSun" panose="02010600030101010101" pitchFamily="2" charset="-122"/>
              </a:rPr>
              <a:t>container</a:t>
            </a:r>
            <a:r>
              <a:rPr lang="ja-JP" altLang="en-US" sz="1200" b="0" i="0">
                <a:solidFill>
                  <a:srgbClr val="000000"/>
                </a:solidFill>
                <a:effectLst/>
                <a:latin typeface="SimSun" panose="02010600030101010101" pitchFamily="2" charset="-122"/>
                <a:ea typeface="SimSun" panose="02010600030101010101" pitchFamily="2" charset="-122"/>
              </a:rPr>
              <a:t>通信进行作业的调度</a:t>
            </a:r>
            <a:endParaRPr lang="en-US" sz="12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945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939E74-6BB3-9648-87D2-3E20C7464DBB}"/>
              </a:ext>
            </a:extLst>
          </p:cNvPr>
          <p:cNvSpPr txBox="1"/>
          <p:nvPr/>
        </p:nvSpPr>
        <p:spPr>
          <a:xfrm>
            <a:off x="992777" y="60960"/>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a:t>
            </a:r>
            <a:endParaRPr lang="en-US" sz="2800">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94B53F7C-9524-E642-A7A8-E3941C33A467}"/>
              </a:ext>
            </a:extLst>
          </p:cNvPr>
          <p:cNvPicPr>
            <a:picLocks noChangeAspect="1"/>
          </p:cNvPicPr>
          <p:nvPr/>
        </p:nvPicPr>
        <p:blipFill>
          <a:blip r:embed="rId2"/>
          <a:stretch>
            <a:fillRect/>
          </a:stretch>
        </p:blipFill>
        <p:spPr>
          <a:xfrm>
            <a:off x="0" y="3634946"/>
            <a:ext cx="5729873" cy="3223054"/>
          </a:xfrm>
          <a:prstGeom prst="rect">
            <a:avLst/>
          </a:prstGeom>
        </p:spPr>
      </p:pic>
      <p:pic>
        <p:nvPicPr>
          <p:cNvPr id="5" name="Picture 4">
            <a:extLst>
              <a:ext uri="{FF2B5EF4-FFF2-40B4-BE49-F238E27FC236}">
                <a16:creationId xmlns:a16="http://schemas.microsoft.com/office/drawing/2014/main" id="{FAE269C1-B253-394A-8943-A2A4790F8625}"/>
              </a:ext>
            </a:extLst>
          </p:cNvPr>
          <p:cNvPicPr>
            <a:picLocks noChangeAspect="1"/>
          </p:cNvPicPr>
          <p:nvPr/>
        </p:nvPicPr>
        <p:blipFill>
          <a:blip r:embed="rId3"/>
          <a:stretch>
            <a:fillRect/>
          </a:stretch>
        </p:blipFill>
        <p:spPr>
          <a:xfrm>
            <a:off x="7634186" y="3634946"/>
            <a:ext cx="3854336" cy="2775122"/>
          </a:xfrm>
          <a:prstGeom prst="rect">
            <a:avLst/>
          </a:prstGeom>
        </p:spPr>
      </p:pic>
      <p:sp>
        <p:nvSpPr>
          <p:cNvPr id="6" name="Rectangle 5">
            <a:extLst>
              <a:ext uri="{FF2B5EF4-FFF2-40B4-BE49-F238E27FC236}">
                <a16:creationId xmlns:a16="http://schemas.microsoft.com/office/drawing/2014/main" id="{53F956F0-B966-B242-A971-6398ADE40820}"/>
              </a:ext>
            </a:extLst>
          </p:cNvPr>
          <p:cNvSpPr/>
          <p:nvPr/>
        </p:nvSpPr>
        <p:spPr>
          <a:xfrm>
            <a:off x="5412260" y="6581001"/>
            <a:ext cx="6853881"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https://ci.apache.org/projects/flink/flink-docs-release-1.1/internals/general_arch.html</a:t>
            </a:r>
          </a:p>
        </p:txBody>
      </p:sp>
      <p:sp>
        <p:nvSpPr>
          <p:cNvPr id="7" name="Rectangle 6">
            <a:extLst>
              <a:ext uri="{FF2B5EF4-FFF2-40B4-BE49-F238E27FC236}">
                <a16:creationId xmlns:a16="http://schemas.microsoft.com/office/drawing/2014/main" id="{F6223F98-9379-D24D-A5F5-FD5B0FA3E61A}"/>
              </a:ext>
            </a:extLst>
          </p:cNvPr>
          <p:cNvSpPr/>
          <p:nvPr/>
        </p:nvSpPr>
        <p:spPr>
          <a:xfrm>
            <a:off x="6104238" y="6362355"/>
            <a:ext cx="6161903"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https://www.ibm.com/developerworks/cn/opensource/os-cn-apache-flink/index.html</a:t>
            </a:r>
          </a:p>
        </p:txBody>
      </p:sp>
      <p:sp>
        <p:nvSpPr>
          <p:cNvPr id="8" name="Rectangle 7">
            <a:extLst>
              <a:ext uri="{FF2B5EF4-FFF2-40B4-BE49-F238E27FC236}">
                <a16:creationId xmlns:a16="http://schemas.microsoft.com/office/drawing/2014/main" id="{2E473E3D-5C4C-7348-9B04-F0D839734CA9}"/>
              </a:ext>
            </a:extLst>
          </p:cNvPr>
          <p:cNvSpPr/>
          <p:nvPr/>
        </p:nvSpPr>
        <p:spPr>
          <a:xfrm>
            <a:off x="992777" y="516916"/>
            <a:ext cx="10894423" cy="1754326"/>
          </a:xfrm>
          <a:prstGeom prst="rect">
            <a:avLst/>
          </a:prstGeom>
        </p:spPr>
        <p:txBody>
          <a:bodyPr wrap="square">
            <a:spAutoFit/>
          </a:bodyPr>
          <a:lstStyle/>
          <a:p>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是一个针对流数据和批数据的分布式处理引擎。它主要是由 </a:t>
            </a:r>
            <a:r>
              <a:rPr lang="en-US" b="0" i="0">
                <a:solidFill>
                  <a:srgbClr val="323232"/>
                </a:solidFill>
                <a:effectLst/>
                <a:latin typeface="SimSun" panose="02010600030101010101" pitchFamily="2" charset="-122"/>
                <a:ea typeface="SimSun" panose="02010600030101010101" pitchFamily="2" charset="-122"/>
              </a:rPr>
              <a:t>Java </a:t>
            </a:r>
            <a:r>
              <a:rPr lang="ja-JP" altLang="en-US" b="0" i="0">
                <a:solidFill>
                  <a:srgbClr val="323232"/>
                </a:solidFill>
                <a:effectLst/>
                <a:latin typeface="SimSun" panose="02010600030101010101" pitchFamily="2" charset="-122"/>
                <a:ea typeface="SimSun" panose="02010600030101010101" pitchFamily="2" charset="-122"/>
              </a:rPr>
              <a:t>代码实现。目前主要还是依靠开源社区的贡献而发展。对 </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而言，其所要处理的主要场景就是</a:t>
            </a:r>
            <a:r>
              <a:rPr lang="ja-JP" altLang="en-US" b="0" i="0">
                <a:solidFill>
                  <a:srgbClr val="FF0000"/>
                </a:solidFill>
                <a:effectLst/>
                <a:latin typeface="SimSun" panose="02010600030101010101" pitchFamily="2" charset="-122"/>
                <a:ea typeface="SimSun" panose="02010600030101010101" pitchFamily="2" charset="-122"/>
              </a:rPr>
              <a:t>流</a:t>
            </a:r>
            <a:r>
              <a:rPr lang="ja-JP" altLang="en-US" b="0" i="0">
                <a:solidFill>
                  <a:srgbClr val="323232"/>
                </a:solidFill>
                <a:effectLst/>
                <a:latin typeface="SimSun" panose="02010600030101010101" pitchFamily="2" charset="-122"/>
                <a:ea typeface="SimSun" panose="02010600030101010101" pitchFamily="2" charset="-122"/>
              </a:rPr>
              <a:t>数据，批数据只是流数据的一个极限特例而已。再换句话说，</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会把</a:t>
            </a:r>
            <a:r>
              <a:rPr lang="ja-JP" altLang="en-US" b="0" i="0">
                <a:solidFill>
                  <a:srgbClr val="FF0000"/>
                </a:solidFill>
                <a:effectLst/>
                <a:latin typeface="SimSun" panose="02010600030101010101" pitchFamily="2" charset="-122"/>
                <a:ea typeface="SimSun" panose="02010600030101010101" pitchFamily="2" charset="-122"/>
              </a:rPr>
              <a:t>所有</a:t>
            </a:r>
            <a:r>
              <a:rPr lang="ja-JP" altLang="en-US" b="0" i="0">
                <a:solidFill>
                  <a:srgbClr val="323232"/>
                </a:solidFill>
                <a:effectLst/>
                <a:latin typeface="SimSun" panose="02010600030101010101" pitchFamily="2" charset="-122"/>
                <a:ea typeface="SimSun" panose="02010600030101010101" pitchFamily="2" charset="-122"/>
              </a:rPr>
              <a:t>任务当成流来处理，这也是其最大的特点。</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可以支持本地的快速迭代，以及一些环形的迭代任务。并且 </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可以定制化内存管理。在这点，如果要对比 </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和 </a:t>
            </a:r>
            <a:r>
              <a:rPr lang="en-US" b="0" i="0">
                <a:solidFill>
                  <a:srgbClr val="323232"/>
                </a:solidFill>
                <a:effectLst/>
                <a:latin typeface="SimSun" panose="02010600030101010101" pitchFamily="2" charset="-122"/>
                <a:ea typeface="SimSun" panose="02010600030101010101" pitchFamily="2" charset="-122"/>
              </a:rPr>
              <a:t>Spark </a:t>
            </a:r>
            <a:r>
              <a:rPr lang="ja-JP" altLang="en-US" b="0" i="0">
                <a:solidFill>
                  <a:srgbClr val="323232"/>
                </a:solidFill>
                <a:effectLst/>
                <a:latin typeface="SimSun" panose="02010600030101010101" pitchFamily="2" charset="-122"/>
                <a:ea typeface="SimSun" panose="02010600030101010101" pitchFamily="2" charset="-122"/>
              </a:rPr>
              <a:t>的话，</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并</a:t>
            </a:r>
            <a:r>
              <a:rPr lang="ja-JP" altLang="en-US" b="0" i="0">
                <a:solidFill>
                  <a:srgbClr val="FF0000"/>
                </a:solidFill>
                <a:effectLst/>
                <a:latin typeface="SimSun" panose="02010600030101010101" pitchFamily="2" charset="-122"/>
                <a:ea typeface="SimSun" panose="02010600030101010101" pitchFamily="2" charset="-122"/>
              </a:rPr>
              <a:t>没有</a:t>
            </a:r>
            <a:r>
              <a:rPr lang="ja-JP" altLang="en-US" b="0" i="0">
                <a:solidFill>
                  <a:srgbClr val="323232"/>
                </a:solidFill>
                <a:effectLst/>
                <a:latin typeface="SimSun" panose="02010600030101010101" pitchFamily="2" charset="-122"/>
                <a:ea typeface="SimSun" panose="02010600030101010101" pitchFamily="2" charset="-122"/>
              </a:rPr>
              <a:t>将内存完全交给应用层。这也是为什么 </a:t>
            </a:r>
            <a:r>
              <a:rPr lang="en-US" b="0" i="0">
                <a:solidFill>
                  <a:srgbClr val="FF0000"/>
                </a:solidFill>
                <a:effectLst/>
                <a:latin typeface="SimSun" panose="02010600030101010101" pitchFamily="2" charset="-122"/>
                <a:ea typeface="SimSun" panose="02010600030101010101" pitchFamily="2" charset="-122"/>
              </a:rPr>
              <a:t>Spark</a:t>
            </a:r>
            <a:r>
              <a:rPr lang="en-US" b="0" i="0">
                <a:solidFill>
                  <a:srgbClr val="323232"/>
                </a:solidFill>
                <a:effectLst/>
                <a:latin typeface="SimSun" panose="02010600030101010101" pitchFamily="2" charset="-122"/>
                <a:ea typeface="SimSun" panose="02010600030101010101" pitchFamily="2" charset="-122"/>
              </a:rPr>
              <a:t> </a:t>
            </a:r>
            <a:r>
              <a:rPr lang="ja-JP" altLang="en-US" b="0" i="0">
                <a:solidFill>
                  <a:srgbClr val="323232"/>
                </a:solidFill>
                <a:effectLst/>
                <a:latin typeface="SimSun" panose="02010600030101010101" pitchFamily="2" charset="-122"/>
                <a:ea typeface="SimSun" panose="02010600030101010101" pitchFamily="2" charset="-122"/>
              </a:rPr>
              <a:t>相对于 </a:t>
            </a:r>
            <a:r>
              <a:rPr lang="en-US" b="0" i="0">
                <a:solidFill>
                  <a:srgbClr val="323232"/>
                </a:solidFill>
                <a:effectLst/>
                <a:latin typeface="SimSun" panose="02010600030101010101" pitchFamily="2" charset="-122"/>
                <a:ea typeface="SimSun" panose="02010600030101010101" pitchFamily="2" charset="-122"/>
              </a:rPr>
              <a:t>Flink，</a:t>
            </a:r>
            <a:r>
              <a:rPr lang="ja-JP" altLang="en-US" b="0" i="0">
                <a:solidFill>
                  <a:srgbClr val="323232"/>
                </a:solidFill>
                <a:effectLst/>
                <a:latin typeface="SimSun" panose="02010600030101010101" pitchFamily="2" charset="-122"/>
                <a:ea typeface="SimSun" panose="02010600030101010101" pitchFamily="2" charset="-122"/>
              </a:rPr>
              <a:t>更容易出现 </a:t>
            </a:r>
            <a:r>
              <a:rPr lang="en-US" b="0" i="0">
                <a:solidFill>
                  <a:srgbClr val="323232"/>
                </a:solidFill>
                <a:effectLst/>
                <a:latin typeface="SimSun" panose="02010600030101010101" pitchFamily="2" charset="-122"/>
                <a:ea typeface="SimSun" panose="02010600030101010101" pitchFamily="2" charset="-122"/>
              </a:rPr>
              <a:t>OOM </a:t>
            </a:r>
            <a:r>
              <a:rPr lang="ja-JP" altLang="en-US" b="0" i="0">
                <a:solidFill>
                  <a:srgbClr val="323232"/>
                </a:solidFill>
                <a:effectLst/>
                <a:latin typeface="SimSun" panose="02010600030101010101" pitchFamily="2" charset="-122"/>
                <a:ea typeface="SimSun" panose="02010600030101010101" pitchFamily="2" charset="-122"/>
              </a:rPr>
              <a:t>的原因（</a:t>
            </a:r>
            <a:r>
              <a:rPr lang="en-US" b="0" i="0">
                <a:solidFill>
                  <a:srgbClr val="323232"/>
                </a:solidFill>
                <a:effectLst/>
                <a:latin typeface="SimSun" panose="02010600030101010101" pitchFamily="2" charset="-122"/>
                <a:ea typeface="SimSun" panose="02010600030101010101" pitchFamily="2" charset="-122"/>
              </a:rPr>
              <a:t>out of memory）。</a:t>
            </a:r>
            <a:r>
              <a:rPr lang="ja-JP" altLang="en-US" b="0" i="0">
                <a:solidFill>
                  <a:srgbClr val="323232"/>
                </a:solidFill>
                <a:effectLst/>
                <a:latin typeface="SimSun" panose="02010600030101010101" pitchFamily="2" charset="-122"/>
                <a:ea typeface="SimSun" panose="02010600030101010101" pitchFamily="2" charset="-122"/>
              </a:rPr>
              <a:t>就框架本身与应用场景来说，</a:t>
            </a:r>
            <a:r>
              <a:rPr lang="en-US" b="0" i="0">
                <a:solidFill>
                  <a:srgbClr val="323232"/>
                </a:solidFill>
                <a:effectLst/>
                <a:latin typeface="SimSun" panose="02010600030101010101" pitchFamily="2" charset="-122"/>
                <a:ea typeface="SimSun" panose="02010600030101010101" pitchFamily="2" charset="-122"/>
              </a:rPr>
              <a:t>Flink </a:t>
            </a:r>
            <a:r>
              <a:rPr lang="ja-JP" altLang="en-US" b="0" i="0">
                <a:solidFill>
                  <a:srgbClr val="323232"/>
                </a:solidFill>
                <a:effectLst/>
                <a:latin typeface="SimSun" panose="02010600030101010101" pitchFamily="2" charset="-122"/>
                <a:ea typeface="SimSun" panose="02010600030101010101" pitchFamily="2" charset="-122"/>
              </a:rPr>
              <a:t>更相似与 </a:t>
            </a:r>
            <a:r>
              <a:rPr lang="en-US" b="0" i="0">
                <a:solidFill>
                  <a:srgbClr val="323232"/>
                </a:solidFill>
                <a:effectLst/>
                <a:latin typeface="SimSun" panose="02010600030101010101" pitchFamily="2" charset="-122"/>
                <a:ea typeface="SimSun" panose="02010600030101010101" pitchFamily="2" charset="-122"/>
              </a:rPr>
              <a:t>Storm。</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8796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FC0943-54B6-884E-BC4D-D678DACE2BEB}"/>
              </a:ext>
            </a:extLst>
          </p:cNvPr>
          <p:cNvSpPr txBox="1"/>
          <p:nvPr/>
        </p:nvSpPr>
        <p:spPr>
          <a:xfrm>
            <a:off x="992777" y="60960"/>
            <a:ext cx="39549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a:t>
            </a:r>
            <a:r>
              <a:rPr lang="ja-JP" altLang="en-US" sz="2800">
                <a:latin typeface="SimSun" panose="02010600030101010101" pitchFamily="2" charset="-122"/>
                <a:ea typeface="SimSun" panose="02010600030101010101" pitchFamily="2" charset="-122"/>
              </a:rPr>
              <a:t>时间概念</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2AA8EB3B-84F1-C547-9EB8-C2A49A40133C}"/>
              </a:ext>
            </a:extLst>
          </p:cNvPr>
          <p:cNvSpPr/>
          <p:nvPr/>
        </p:nvSpPr>
        <p:spPr>
          <a:xfrm>
            <a:off x="8237071" y="6581001"/>
            <a:ext cx="395492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https://www.infoq.cn/article/fRt1RF1pxu_ZtmeObOoJ</a:t>
            </a:r>
          </a:p>
        </p:txBody>
      </p:sp>
      <p:pic>
        <p:nvPicPr>
          <p:cNvPr id="4" name="Picture 3">
            <a:extLst>
              <a:ext uri="{FF2B5EF4-FFF2-40B4-BE49-F238E27FC236}">
                <a16:creationId xmlns:a16="http://schemas.microsoft.com/office/drawing/2014/main" id="{DDE0DDA3-8CFC-444B-8819-E1947F73121C}"/>
              </a:ext>
            </a:extLst>
          </p:cNvPr>
          <p:cNvPicPr>
            <a:picLocks noChangeAspect="1"/>
          </p:cNvPicPr>
          <p:nvPr/>
        </p:nvPicPr>
        <p:blipFill>
          <a:blip r:embed="rId2"/>
          <a:stretch>
            <a:fillRect/>
          </a:stretch>
        </p:blipFill>
        <p:spPr>
          <a:xfrm>
            <a:off x="2032735" y="3309756"/>
            <a:ext cx="5829942" cy="3271245"/>
          </a:xfrm>
          <a:prstGeom prst="rect">
            <a:avLst/>
          </a:prstGeom>
        </p:spPr>
      </p:pic>
      <p:sp>
        <p:nvSpPr>
          <p:cNvPr id="6" name="Rectangle 5">
            <a:extLst>
              <a:ext uri="{FF2B5EF4-FFF2-40B4-BE49-F238E27FC236}">
                <a16:creationId xmlns:a16="http://schemas.microsoft.com/office/drawing/2014/main" id="{626A90CE-AB4C-A94D-BBA8-C106A3D66087}"/>
              </a:ext>
            </a:extLst>
          </p:cNvPr>
          <p:cNvSpPr/>
          <p:nvPr/>
        </p:nvSpPr>
        <p:spPr>
          <a:xfrm>
            <a:off x="992777" y="719950"/>
            <a:ext cx="10886185" cy="646331"/>
          </a:xfrm>
          <a:prstGeom prst="rect">
            <a:avLst/>
          </a:prstGeom>
        </p:spPr>
        <p:txBody>
          <a:bodyPr wrap="square">
            <a:spAutoFit/>
          </a:bodyPr>
          <a:lstStyle/>
          <a:p>
            <a:r>
              <a:rPr lang="en-US">
                <a:latin typeface="SimSun" panose="02010600030101010101" pitchFamily="2" charset="-122"/>
                <a:ea typeface="SimSun" panose="02010600030101010101" pitchFamily="2" charset="-122"/>
              </a:rPr>
              <a:t>Event-Time </a:t>
            </a:r>
            <a:r>
              <a:rPr lang="ja-JP" altLang="en-US">
                <a:latin typeface="SimSun" panose="02010600030101010101" pitchFamily="2" charset="-122"/>
                <a:ea typeface="SimSun" panose="02010600030101010101" pitchFamily="2" charset="-122"/>
              </a:rPr>
              <a:t>事件生成时间是每个独立时间在产生他的设备上发生的时间，这个时间通常在事件进入</a:t>
            </a:r>
            <a:r>
              <a:rPr lang="en-US">
                <a:latin typeface="SimSun" panose="02010600030101010101" pitchFamily="2" charset="-122"/>
                <a:ea typeface="SimSun" panose="02010600030101010101" pitchFamily="2" charset="-122"/>
              </a:rPr>
              <a:t>Flink</a:t>
            </a:r>
            <a:r>
              <a:rPr lang="ja-JP" altLang="en-US">
                <a:latin typeface="SimSun" panose="02010600030101010101" pitchFamily="2" charset="-122"/>
                <a:ea typeface="SimSun" panose="02010600030101010101" pitchFamily="2" charset="-122"/>
              </a:rPr>
              <a:t>前就已经进入到事件当中了 。</a:t>
            </a:r>
            <a:endParaRPr lang="en-US">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04FECBEE-A90E-DB4A-A2E5-91D380C6155C}"/>
              </a:ext>
            </a:extLst>
          </p:cNvPr>
          <p:cNvSpPr txBox="1"/>
          <p:nvPr/>
        </p:nvSpPr>
        <p:spPr>
          <a:xfrm>
            <a:off x="992777" y="1386536"/>
            <a:ext cx="10828520" cy="646331"/>
          </a:xfrm>
          <a:prstGeom prst="rect">
            <a:avLst/>
          </a:prstGeom>
          <a:noFill/>
        </p:spPr>
        <p:txBody>
          <a:bodyPr wrap="square" rtlCol="0">
            <a:spAutoFit/>
          </a:bodyPr>
          <a:lstStyle/>
          <a:p>
            <a:r>
              <a:rPr lang="en-US">
                <a:latin typeface="SimSun" panose="02010600030101010101" pitchFamily="2" charset="-122"/>
                <a:ea typeface="SimSun" panose="02010600030101010101" pitchFamily="2" charset="-122"/>
              </a:rPr>
              <a:t>Ingestion</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Time</a:t>
            </a:r>
            <a:r>
              <a:rPr lang="ja-JP" altLang="en-US">
                <a:latin typeface="SimSun" panose="02010600030101010101" pitchFamily="2" charset="-122"/>
                <a:ea typeface="SimSun" panose="02010600030101010101" pitchFamily="2" charset="-122"/>
              </a:rPr>
              <a:t> 事件接入时间是数据进入</a:t>
            </a:r>
            <a:r>
              <a:rPr lang="en-US">
                <a:latin typeface="SimSun" panose="02010600030101010101" pitchFamily="2" charset="-122"/>
                <a:ea typeface="SimSun" panose="02010600030101010101" pitchFamily="2" charset="-122"/>
              </a:rPr>
              <a:t>Flink</a:t>
            </a:r>
            <a:r>
              <a:rPr lang="ja-JP" altLang="en-US">
                <a:latin typeface="SimSun" panose="02010600030101010101" pitchFamily="2" charset="-122"/>
                <a:ea typeface="SimSun" panose="02010600030101010101" pitchFamily="2" charset="-122"/>
              </a:rPr>
              <a:t>系统的时间，它主要依赖于其</a:t>
            </a:r>
            <a:r>
              <a:rPr lang="en-US">
                <a:latin typeface="SimSun" panose="02010600030101010101" pitchFamily="2" charset="-122"/>
                <a:ea typeface="SimSun" panose="02010600030101010101" pitchFamily="2" charset="-122"/>
              </a:rPr>
              <a:t>Source Operator</a:t>
            </a:r>
            <a:r>
              <a:rPr lang="ja-JP" altLang="en-US">
                <a:latin typeface="SimSun" panose="02010600030101010101" pitchFamily="2" charset="-122"/>
                <a:ea typeface="SimSun" panose="02010600030101010101" pitchFamily="2" charset="-122"/>
              </a:rPr>
              <a:t>所在主机的系统时钟。需要注意的一点是相比于其他两者，他是不能处理乱序事件，也就不用生成对应的</a:t>
            </a:r>
            <a:r>
              <a:rPr lang="en-US">
                <a:latin typeface="SimSun" panose="02010600030101010101" pitchFamily="2" charset="-122"/>
                <a:ea typeface="SimSun" panose="02010600030101010101" pitchFamily="2" charset="-122"/>
              </a:rPr>
              <a:t>Watermarks</a:t>
            </a:r>
            <a:endParaRPr lang="en-US" b="1">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BE602D71-30CC-B04C-96AE-CA4996B6C8C6}"/>
              </a:ext>
            </a:extLst>
          </p:cNvPr>
          <p:cNvSpPr txBox="1"/>
          <p:nvPr/>
        </p:nvSpPr>
        <p:spPr>
          <a:xfrm>
            <a:off x="1015372" y="2062610"/>
            <a:ext cx="10783330" cy="923330"/>
          </a:xfrm>
          <a:prstGeom prst="rect">
            <a:avLst/>
          </a:prstGeom>
          <a:noFill/>
        </p:spPr>
        <p:txBody>
          <a:bodyPr wrap="square" rtlCol="0">
            <a:spAutoFit/>
          </a:bodyPr>
          <a:lstStyle/>
          <a:p>
            <a:r>
              <a:rPr lang="en-US">
                <a:latin typeface="SimSun" panose="02010600030101010101" pitchFamily="2" charset="-122"/>
                <a:ea typeface="SimSun" panose="02010600030101010101" pitchFamily="2" charset="-122"/>
              </a:rPr>
              <a:t>Processing</a:t>
            </a:r>
            <a:r>
              <a:rPr lang="en-US" altLang="zh-CN">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Time</a:t>
            </a:r>
            <a:r>
              <a:rPr lang="ja-JP" altLang="en-US">
                <a:latin typeface="SimSun" panose="02010600030101010101" pitchFamily="2" charset="-122"/>
                <a:ea typeface="SimSun" panose="02010600030101010101" pitchFamily="2" charset="-122"/>
              </a:rPr>
              <a:t> 事件处理时间是指数据在操作算子计算过程中获取到的所在主机时间。在处理乱序事件时， 他不是最优的选择。</a:t>
            </a:r>
            <a:r>
              <a:rPr lang="en-US">
                <a:latin typeface="SimSun" panose="02010600030101010101" pitchFamily="2" charset="-122"/>
                <a:ea typeface="SimSun" panose="02010600030101010101" pitchFamily="2" charset="-122"/>
              </a:rPr>
              <a:t>Process Time</a:t>
            </a:r>
            <a:r>
              <a:rPr lang="ja-JP" altLang="en-US">
                <a:latin typeface="SimSun" panose="02010600030101010101" pitchFamily="2" charset="-122"/>
                <a:ea typeface="SimSun" panose="02010600030101010101" pitchFamily="2" charset="-122"/>
              </a:rPr>
              <a:t>主要用于时间计算精度要求不是特别高的计算场景，比如延时比较高的日志数据</a:t>
            </a:r>
            <a:endParaRPr lang="en-US" b="1">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94448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13CE-FE25-FD45-8A60-17CEBB2D8993}"/>
              </a:ext>
            </a:extLst>
          </p:cNvPr>
          <p:cNvSpPr txBox="1"/>
          <p:nvPr/>
        </p:nvSpPr>
        <p:spPr>
          <a:xfrm>
            <a:off x="992777" y="60960"/>
            <a:ext cx="4134465"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Flink——Watermark</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FB3C4E84-AEC9-A945-9092-F4C463419A56}"/>
              </a:ext>
            </a:extLst>
          </p:cNvPr>
          <p:cNvSpPr/>
          <p:nvPr/>
        </p:nvSpPr>
        <p:spPr>
          <a:xfrm>
            <a:off x="5733535" y="6581001"/>
            <a:ext cx="6458465" cy="276999"/>
          </a:xfrm>
          <a:prstGeom prst="rect">
            <a:avLst/>
          </a:prstGeom>
        </p:spPr>
        <p:txBody>
          <a:bodyPr wrap="square">
            <a:spAutoFit/>
          </a:bodyPr>
          <a:lstStyle/>
          <a:p>
            <a:r>
              <a:rPr lang="en-US" sz="1200">
                <a:latin typeface="SimSun" panose="02010600030101010101" pitchFamily="2" charset="-122"/>
                <a:ea typeface="SimSun" panose="02010600030101010101" pitchFamily="2" charset="-122"/>
              </a:rPr>
              <a:t>http://wuchong.me/blog/2018/11/18/flink-tips-watermarks-in-apache-flink-made-easy/</a:t>
            </a:r>
          </a:p>
        </p:txBody>
      </p:sp>
      <p:sp>
        <p:nvSpPr>
          <p:cNvPr id="4" name="Rectangle 3">
            <a:extLst>
              <a:ext uri="{FF2B5EF4-FFF2-40B4-BE49-F238E27FC236}">
                <a16:creationId xmlns:a16="http://schemas.microsoft.com/office/drawing/2014/main" id="{9AC23697-E7B9-A141-9F51-743D675414F4}"/>
              </a:ext>
            </a:extLst>
          </p:cNvPr>
          <p:cNvSpPr/>
          <p:nvPr/>
        </p:nvSpPr>
        <p:spPr>
          <a:xfrm>
            <a:off x="992777" y="706561"/>
            <a:ext cx="10602097" cy="2862322"/>
          </a:xfrm>
          <a:prstGeom prst="rect">
            <a:avLst/>
          </a:prstGeom>
        </p:spPr>
        <p:txBody>
          <a:bodyPr wrap="square">
            <a:spAutoFit/>
          </a:bodyPr>
          <a:lstStyle/>
          <a:p>
            <a:r>
              <a:rPr lang="en-US">
                <a:solidFill>
                  <a:srgbClr val="393939"/>
                </a:solidFill>
                <a:latin typeface="SimSun" panose="02010600030101010101" pitchFamily="2" charset="-122"/>
                <a:ea typeface="SimSun" panose="02010600030101010101" pitchFamily="2" charset="-122"/>
              </a:rPr>
              <a:t>W</a:t>
            </a:r>
            <a:r>
              <a:rPr lang="en-US" b="0" i="0">
                <a:solidFill>
                  <a:srgbClr val="393939"/>
                </a:solidFill>
                <a:effectLst/>
                <a:latin typeface="SimSun" panose="02010600030101010101" pitchFamily="2" charset="-122"/>
                <a:ea typeface="SimSun" panose="02010600030101010101" pitchFamily="2" charset="-122"/>
              </a:rPr>
              <a:t>atermark</a:t>
            </a:r>
            <a:r>
              <a:rPr lang="ja-JP" altLang="en-US" b="0" i="0">
                <a:solidFill>
                  <a:srgbClr val="393939"/>
                </a:solidFill>
                <a:effectLst/>
                <a:latin typeface="SimSun" panose="02010600030101010101" pitchFamily="2" charset="-122"/>
                <a:ea typeface="SimSun" panose="02010600030101010101" pitchFamily="2" charset="-122"/>
              </a:rPr>
              <a:t>是</a:t>
            </a:r>
            <a:r>
              <a:rPr lang="en-US" b="0" i="0">
                <a:solidFill>
                  <a:srgbClr val="393939"/>
                </a:solidFill>
                <a:effectLst/>
                <a:latin typeface="SimSun" panose="02010600030101010101" pitchFamily="2" charset="-122"/>
                <a:ea typeface="SimSun" panose="02010600030101010101" pitchFamily="2" charset="-122"/>
              </a:rPr>
              <a:t>flink</a:t>
            </a:r>
            <a:r>
              <a:rPr lang="ja-JP" altLang="en-US" b="0" i="0">
                <a:solidFill>
                  <a:srgbClr val="393939"/>
                </a:solidFill>
                <a:effectLst/>
                <a:latin typeface="SimSun" panose="02010600030101010101" pitchFamily="2" charset="-122"/>
                <a:ea typeface="SimSun" panose="02010600030101010101" pitchFamily="2" charset="-122"/>
              </a:rPr>
              <a:t>为了处理</a:t>
            </a:r>
            <a:r>
              <a:rPr lang="en-US" b="0" i="0">
                <a:solidFill>
                  <a:srgbClr val="393939"/>
                </a:solidFill>
                <a:effectLst/>
                <a:latin typeface="SimSun" panose="02010600030101010101" pitchFamily="2" charset="-122"/>
                <a:ea typeface="SimSun" panose="02010600030101010101" pitchFamily="2" charset="-122"/>
              </a:rPr>
              <a:t>eventTime</a:t>
            </a:r>
            <a:r>
              <a:rPr lang="ja-JP" altLang="en-US" b="0" i="0">
                <a:solidFill>
                  <a:srgbClr val="393939"/>
                </a:solidFill>
                <a:effectLst/>
                <a:latin typeface="SimSun" panose="02010600030101010101" pitchFamily="2" charset="-122"/>
                <a:ea typeface="SimSun" panose="02010600030101010101" pitchFamily="2" charset="-122"/>
              </a:rPr>
              <a:t>窗口计算提出的一种机制</a:t>
            </a:r>
            <a:r>
              <a:rPr lang="en-US" altLang="ja-JP" b="0" i="0">
                <a:solidFill>
                  <a:srgbClr val="393939"/>
                </a:solidFill>
                <a:effectLst/>
                <a:latin typeface="SimSun" panose="02010600030101010101" pitchFamily="2" charset="-122"/>
                <a:ea typeface="SimSun" panose="02010600030101010101" pitchFamily="2" charset="-122"/>
              </a:rPr>
              <a:t>,</a:t>
            </a:r>
            <a:r>
              <a:rPr lang="ja-JP" altLang="en-US" b="0" i="0">
                <a:solidFill>
                  <a:srgbClr val="FF0000"/>
                </a:solidFill>
                <a:effectLst/>
                <a:latin typeface="SimSun" panose="02010600030101010101" pitchFamily="2" charset="-122"/>
                <a:ea typeface="SimSun" panose="02010600030101010101" pitchFamily="2" charset="-122"/>
              </a:rPr>
              <a:t>本质</a:t>
            </a:r>
            <a:r>
              <a:rPr lang="ja-JP" altLang="en-US" b="0" i="0">
                <a:solidFill>
                  <a:srgbClr val="393939"/>
                </a:solidFill>
                <a:effectLst/>
                <a:latin typeface="SimSun" panose="02010600030101010101" pitchFamily="2" charset="-122"/>
                <a:ea typeface="SimSun" panose="02010600030101010101" pitchFamily="2" charset="-122"/>
              </a:rPr>
              <a:t>上也是一种时间戳，由</a:t>
            </a:r>
            <a:r>
              <a:rPr lang="en-US" b="0" i="0">
                <a:solidFill>
                  <a:srgbClr val="393939"/>
                </a:solidFill>
                <a:effectLst/>
                <a:latin typeface="SimSun" panose="02010600030101010101" pitchFamily="2" charset="-122"/>
                <a:ea typeface="SimSun" panose="02010600030101010101" pitchFamily="2" charset="-122"/>
              </a:rPr>
              <a:t>flink souce</a:t>
            </a:r>
            <a:r>
              <a:rPr lang="ja-JP" altLang="en-US" b="0" i="0">
                <a:solidFill>
                  <a:srgbClr val="393939"/>
                </a:solidFill>
                <a:effectLst/>
                <a:latin typeface="SimSun" panose="02010600030101010101" pitchFamily="2" charset="-122"/>
                <a:ea typeface="SimSun" panose="02010600030101010101" pitchFamily="2" charset="-122"/>
              </a:rPr>
              <a:t>或者自定义的</a:t>
            </a:r>
            <a:r>
              <a:rPr lang="en-US" b="0" i="0">
                <a:solidFill>
                  <a:srgbClr val="393939"/>
                </a:solidFill>
                <a:effectLst/>
                <a:latin typeface="SimSun" panose="02010600030101010101" pitchFamily="2" charset="-122"/>
                <a:ea typeface="SimSun" panose="02010600030101010101" pitchFamily="2" charset="-122"/>
              </a:rPr>
              <a:t>watermark</a:t>
            </a:r>
            <a:r>
              <a:rPr lang="ja-JP" altLang="en-US" b="0" i="0">
                <a:solidFill>
                  <a:srgbClr val="393939"/>
                </a:solidFill>
                <a:effectLst/>
                <a:latin typeface="SimSun" panose="02010600030101010101" pitchFamily="2" charset="-122"/>
                <a:ea typeface="SimSun" panose="02010600030101010101" pitchFamily="2" charset="-122"/>
              </a:rPr>
              <a:t>生成器按照需求定期或者按条件生成一种系统</a:t>
            </a:r>
            <a:r>
              <a:rPr lang="en-US" b="0" i="0">
                <a:solidFill>
                  <a:srgbClr val="393939"/>
                </a:solidFill>
                <a:effectLst/>
                <a:latin typeface="SimSun" panose="02010600030101010101" pitchFamily="2" charset="-122"/>
                <a:ea typeface="SimSun" panose="02010600030101010101" pitchFamily="2" charset="-122"/>
              </a:rPr>
              <a:t>event，</a:t>
            </a:r>
            <a:r>
              <a:rPr lang="ja-JP" altLang="en-US" b="0" i="0">
                <a:solidFill>
                  <a:srgbClr val="393939"/>
                </a:solidFill>
                <a:effectLst/>
                <a:latin typeface="SimSun" panose="02010600030101010101" pitchFamily="2" charset="-122"/>
                <a:ea typeface="SimSun" panose="02010600030101010101" pitchFamily="2" charset="-122"/>
              </a:rPr>
              <a:t>与普通数据流</a:t>
            </a:r>
            <a:r>
              <a:rPr lang="en-US" b="0" i="0">
                <a:solidFill>
                  <a:srgbClr val="393939"/>
                </a:solidFill>
                <a:effectLst/>
                <a:latin typeface="SimSun" panose="02010600030101010101" pitchFamily="2" charset="-122"/>
                <a:ea typeface="SimSun" panose="02010600030101010101" pitchFamily="2" charset="-122"/>
              </a:rPr>
              <a:t>event</a:t>
            </a:r>
            <a:r>
              <a:rPr lang="ja-JP" altLang="en-US" b="0" i="0">
                <a:solidFill>
                  <a:srgbClr val="393939"/>
                </a:solidFill>
                <a:effectLst/>
                <a:latin typeface="SimSun" panose="02010600030101010101" pitchFamily="2" charset="-122"/>
                <a:ea typeface="SimSun" panose="02010600030101010101" pitchFamily="2" charset="-122"/>
              </a:rPr>
              <a:t>一样流转到对应的下游</a:t>
            </a:r>
            <a:r>
              <a:rPr lang="en-US" b="0" i="0">
                <a:solidFill>
                  <a:srgbClr val="393939"/>
                </a:solidFill>
                <a:effectLst/>
                <a:latin typeface="SimSun" panose="02010600030101010101" pitchFamily="2" charset="-122"/>
                <a:ea typeface="SimSun" panose="02010600030101010101" pitchFamily="2" charset="-122"/>
              </a:rPr>
              <a:t>operations，</a:t>
            </a:r>
            <a:r>
              <a:rPr lang="ja-JP" altLang="en-US" b="0" i="0">
                <a:solidFill>
                  <a:srgbClr val="393939"/>
                </a:solidFill>
                <a:effectLst/>
                <a:latin typeface="SimSun" panose="02010600030101010101" pitchFamily="2" charset="-122"/>
                <a:ea typeface="SimSun" panose="02010600030101010101" pitchFamily="2" charset="-122"/>
              </a:rPr>
              <a:t>接收到</a:t>
            </a:r>
            <a:r>
              <a:rPr lang="en-US" b="0" i="0">
                <a:solidFill>
                  <a:srgbClr val="393939"/>
                </a:solidFill>
                <a:effectLst/>
                <a:latin typeface="SimSun" panose="02010600030101010101" pitchFamily="2" charset="-122"/>
                <a:ea typeface="SimSun" panose="02010600030101010101" pitchFamily="2" charset="-122"/>
              </a:rPr>
              <a:t>watermark</a:t>
            </a:r>
            <a:r>
              <a:rPr lang="ja-JP" altLang="en-US" b="0" i="0">
                <a:solidFill>
                  <a:srgbClr val="393939"/>
                </a:solidFill>
                <a:effectLst/>
                <a:latin typeface="SimSun" panose="02010600030101010101" pitchFamily="2" charset="-122"/>
                <a:ea typeface="SimSun" panose="02010600030101010101" pitchFamily="2" charset="-122"/>
              </a:rPr>
              <a:t>数据的</a:t>
            </a:r>
            <a:r>
              <a:rPr lang="en-US" b="0" i="0">
                <a:solidFill>
                  <a:srgbClr val="393939"/>
                </a:solidFill>
                <a:effectLst/>
                <a:latin typeface="SimSun" panose="02010600030101010101" pitchFamily="2" charset="-122"/>
                <a:ea typeface="SimSun" panose="02010600030101010101" pitchFamily="2" charset="-122"/>
              </a:rPr>
              <a:t>operator</a:t>
            </a:r>
            <a:r>
              <a:rPr lang="ja-JP" altLang="en-US" b="0" i="0">
                <a:solidFill>
                  <a:srgbClr val="393939"/>
                </a:solidFill>
                <a:effectLst/>
                <a:latin typeface="SimSun" panose="02010600030101010101" pitchFamily="2" charset="-122"/>
                <a:ea typeface="SimSun" panose="02010600030101010101" pitchFamily="2" charset="-122"/>
              </a:rPr>
              <a:t>以此不断调整自己管理的</a:t>
            </a:r>
            <a:r>
              <a:rPr lang="en-US" b="0" i="0">
                <a:solidFill>
                  <a:srgbClr val="393939"/>
                </a:solidFill>
                <a:effectLst/>
                <a:latin typeface="SimSun" panose="02010600030101010101" pitchFamily="2" charset="-122"/>
                <a:ea typeface="SimSun" panose="02010600030101010101" pitchFamily="2" charset="-122"/>
              </a:rPr>
              <a:t>window event time clock</a:t>
            </a:r>
            <a:r>
              <a:rPr lang="zh-CN" altLang="en-US">
                <a:solidFill>
                  <a:srgbClr val="393939"/>
                </a:solidFill>
                <a:latin typeface="SimSun" panose="02010600030101010101" pitchFamily="2" charset="-122"/>
                <a:ea typeface="SimSun" panose="02010600030101010101" pitchFamily="2" charset="-122"/>
              </a:rPr>
              <a:t>。</a:t>
            </a:r>
            <a:endParaRPr lang="en-US" altLang="zh-CN">
              <a:solidFill>
                <a:srgbClr val="393939"/>
              </a:solidFill>
              <a:latin typeface="SimSun" panose="02010600030101010101" pitchFamily="2" charset="-122"/>
              <a:ea typeface="SimSun" panose="02010600030101010101" pitchFamily="2" charset="-122"/>
            </a:endParaRPr>
          </a:p>
          <a:p>
            <a:r>
              <a:rPr lang="ja-JP" altLang="en-US">
                <a:solidFill>
                  <a:srgbClr val="4A4A4A"/>
                </a:solidFill>
                <a:latin typeface="SimSun" panose="02010600030101010101" pitchFamily="2" charset="-122"/>
                <a:ea typeface="SimSun" panose="02010600030101010101" pitchFamily="2" charset="-122"/>
              </a:rPr>
              <a:t>在 </a:t>
            </a:r>
            <a:r>
              <a:rPr lang="en-US">
                <a:solidFill>
                  <a:srgbClr val="4A4A4A"/>
                </a:solidFill>
                <a:latin typeface="SimSun" panose="02010600030101010101" pitchFamily="2" charset="-122"/>
                <a:ea typeface="SimSun" panose="02010600030101010101" pitchFamily="2" charset="-122"/>
              </a:rPr>
              <a:t>Flink </a:t>
            </a:r>
            <a:r>
              <a:rPr lang="ja-JP" altLang="en-US">
                <a:solidFill>
                  <a:srgbClr val="4A4A4A"/>
                </a:solidFill>
                <a:latin typeface="SimSun" panose="02010600030101010101" pitchFamily="2" charset="-122"/>
                <a:ea typeface="SimSun" panose="02010600030101010101" pitchFamily="2" charset="-122"/>
              </a:rPr>
              <a:t>中也属于特殊事件，当某个运算值收到带有时间戳“ </a:t>
            </a:r>
            <a:r>
              <a:rPr lang="en-US">
                <a:solidFill>
                  <a:srgbClr val="4A4A4A"/>
                </a:solidFill>
                <a:latin typeface="SimSun" panose="02010600030101010101" pitchFamily="2" charset="-122"/>
                <a:ea typeface="SimSun" panose="02010600030101010101" pitchFamily="2" charset="-122"/>
              </a:rPr>
              <a:t>T ”</a:t>
            </a:r>
            <a:r>
              <a:rPr lang="ja-JP" altLang="en-US">
                <a:solidFill>
                  <a:srgbClr val="4A4A4A"/>
                </a:solidFill>
                <a:latin typeface="SimSun" panose="02010600030101010101" pitchFamily="2" charset="-122"/>
                <a:ea typeface="SimSun" panose="02010600030101010101" pitchFamily="2" charset="-122"/>
              </a:rPr>
              <a:t>的 </a:t>
            </a:r>
            <a:r>
              <a:rPr lang="en-US">
                <a:solidFill>
                  <a:srgbClr val="4A4A4A"/>
                </a:solidFill>
                <a:latin typeface="SimSun" panose="02010600030101010101" pitchFamily="2" charset="-122"/>
                <a:ea typeface="SimSun" panose="02010600030101010101" pitchFamily="2" charset="-122"/>
              </a:rPr>
              <a:t>watermarks </a:t>
            </a:r>
            <a:r>
              <a:rPr lang="ja-JP" altLang="en-US">
                <a:solidFill>
                  <a:srgbClr val="4A4A4A"/>
                </a:solidFill>
                <a:latin typeface="SimSun" panose="02010600030101010101" pitchFamily="2" charset="-122"/>
                <a:ea typeface="SimSun" panose="02010600030101010101" pitchFamily="2" charset="-122"/>
              </a:rPr>
              <a:t>时就意味着它不会接收到新的数据了。使用 </a:t>
            </a:r>
            <a:r>
              <a:rPr lang="en-US">
                <a:solidFill>
                  <a:srgbClr val="4A4A4A"/>
                </a:solidFill>
                <a:latin typeface="SimSun" panose="02010600030101010101" pitchFamily="2" charset="-122"/>
                <a:ea typeface="SimSun" panose="02010600030101010101" pitchFamily="2" charset="-122"/>
              </a:rPr>
              <a:t>watermarks </a:t>
            </a:r>
            <a:r>
              <a:rPr lang="ja-JP" altLang="en-US">
                <a:solidFill>
                  <a:srgbClr val="4A4A4A"/>
                </a:solidFill>
                <a:latin typeface="SimSun" panose="02010600030101010101" pitchFamily="2" charset="-122"/>
                <a:ea typeface="SimSun" panose="02010600030101010101" pitchFamily="2" charset="-122"/>
              </a:rPr>
              <a:t>的好处在于可以准确</a:t>
            </a:r>
            <a:r>
              <a:rPr lang="ja-JP" altLang="en-US">
                <a:solidFill>
                  <a:srgbClr val="FF0000"/>
                </a:solidFill>
                <a:latin typeface="SimSun" panose="02010600030101010101" pitchFamily="2" charset="-122"/>
                <a:ea typeface="SimSun" panose="02010600030101010101" pitchFamily="2" charset="-122"/>
              </a:rPr>
              <a:t>预估</a:t>
            </a:r>
            <a:r>
              <a:rPr lang="ja-JP" altLang="en-US">
                <a:solidFill>
                  <a:srgbClr val="4A4A4A"/>
                </a:solidFill>
                <a:latin typeface="SimSun" panose="02010600030101010101" pitchFamily="2" charset="-122"/>
                <a:ea typeface="SimSun" panose="02010600030101010101" pitchFamily="2" charset="-122"/>
              </a:rPr>
              <a:t>收到数据的截止时间。举例，假设预期收到数据时间与输出结果时间的时间差延迟 </a:t>
            </a:r>
            <a:r>
              <a:rPr lang="en-US" altLang="ja-JP">
                <a:solidFill>
                  <a:srgbClr val="4A4A4A"/>
                </a:solidFill>
                <a:latin typeface="SimSun" panose="02010600030101010101" pitchFamily="2" charset="-122"/>
                <a:ea typeface="SimSun" panose="02010600030101010101" pitchFamily="2" charset="-122"/>
              </a:rPr>
              <a:t>5 </a:t>
            </a:r>
            <a:r>
              <a:rPr lang="ja-JP" altLang="en-US">
                <a:solidFill>
                  <a:srgbClr val="4A4A4A"/>
                </a:solidFill>
                <a:latin typeface="SimSun" panose="02010600030101010101" pitchFamily="2" charset="-122"/>
                <a:ea typeface="SimSun" panose="02010600030101010101" pitchFamily="2" charset="-122"/>
              </a:rPr>
              <a:t>分钟，那么 </a:t>
            </a:r>
            <a:r>
              <a:rPr lang="en-US">
                <a:solidFill>
                  <a:srgbClr val="4A4A4A"/>
                </a:solidFill>
                <a:latin typeface="SimSun" panose="02010600030101010101" pitchFamily="2" charset="-122"/>
                <a:ea typeface="SimSun" panose="02010600030101010101" pitchFamily="2" charset="-122"/>
              </a:rPr>
              <a:t>Flink </a:t>
            </a:r>
            <a:r>
              <a:rPr lang="ja-JP" altLang="en-US">
                <a:solidFill>
                  <a:srgbClr val="4A4A4A"/>
                </a:solidFill>
                <a:latin typeface="SimSun" panose="02010600030101010101" pitchFamily="2" charset="-122"/>
                <a:ea typeface="SimSun" panose="02010600030101010101" pitchFamily="2" charset="-122"/>
              </a:rPr>
              <a:t>中所有的 </a:t>
            </a:r>
            <a:r>
              <a:rPr lang="en-US">
                <a:solidFill>
                  <a:srgbClr val="4A4A4A"/>
                </a:solidFill>
                <a:latin typeface="SimSun" panose="02010600030101010101" pitchFamily="2" charset="-122"/>
                <a:ea typeface="SimSun" panose="02010600030101010101" pitchFamily="2" charset="-122"/>
              </a:rPr>
              <a:t>windows Operator </a:t>
            </a:r>
            <a:r>
              <a:rPr lang="ja-JP" altLang="en-US">
                <a:solidFill>
                  <a:srgbClr val="4A4A4A"/>
                </a:solidFill>
                <a:latin typeface="SimSun" panose="02010600030101010101" pitchFamily="2" charset="-122"/>
                <a:ea typeface="SimSun" panose="02010600030101010101" pitchFamily="2" charset="-122"/>
              </a:rPr>
              <a:t>搜索 </a:t>
            </a:r>
            <a:r>
              <a:rPr lang="en-US" altLang="ja-JP">
                <a:solidFill>
                  <a:srgbClr val="4A4A4A"/>
                </a:solidFill>
                <a:latin typeface="SimSun" panose="02010600030101010101" pitchFamily="2" charset="-122"/>
                <a:ea typeface="SimSun" panose="02010600030101010101" pitchFamily="2" charset="-122"/>
              </a:rPr>
              <a:t>3 </a:t>
            </a:r>
            <a:r>
              <a:rPr lang="ja-JP" altLang="en-US">
                <a:solidFill>
                  <a:srgbClr val="4A4A4A"/>
                </a:solidFill>
                <a:latin typeface="SimSun" panose="02010600030101010101" pitchFamily="2" charset="-122"/>
                <a:ea typeface="SimSun" panose="02010600030101010101" pitchFamily="2" charset="-122"/>
              </a:rPr>
              <a:t>点至 </a:t>
            </a:r>
            <a:r>
              <a:rPr lang="en-US" altLang="ja-JP">
                <a:solidFill>
                  <a:srgbClr val="4A4A4A"/>
                </a:solidFill>
                <a:latin typeface="SimSun" panose="02010600030101010101" pitchFamily="2" charset="-122"/>
                <a:ea typeface="SimSun" panose="02010600030101010101" pitchFamily="2" charset="-122"/>
              </a:rPr>
              <a:t>4 </a:t>
            </a:r>
            <a:r>
              <a:rPr lang="ja-JP" altLang="en-US">
                <a:solidFill>
                  <a:srgbClr val="4A4A4A"/>
                </a:solidFill>
                <a:latin typeface="SimSun" panose="02010600030101010101" pitchFamily="2" charset="-122"/>
                <a:ea typeface="SimSun" panose="02010600030101010101" pitchFamily="2" charset="-122"/>
              </a:rPr>
              <a:t>点的数据，但因为存在延迟需要再多等 </a:t>
            </a:r>
            <a:r>
              <a:rPr lang="en-US" altLang="ja-JP">
                <a:solidFill>
                  <a:srgbClr val="4A4A4A"/>
                </a:solidFill>
                <a:latin typeface="SimSun" panose="02010600030101010101" pitchFamily="2" charset="-122"/>
                <a:ea typeface="SimSun" panose="02010600030101010101" pitchFamily="2" charset="-122"/>
              </a:rPr>
              <a:t>5 </a:t>
            </a:r>
            <a:r>
              <a:rPr lang="ja-JP" altLang="en-US">
                <a:solidFill>
                  <a:srgbClr val="4A4A4A"/>
                </a:solidFill>
                <a:latin typeface="SimSun" panose="02010600030101010101" pitchFamily="2" charset="-122"/>
                <a:ea typeface="SimSun" panose="02010600030101010101" pitchFamily="2" charset="-122"/>
              </a:rPr>
              <a:t>分钟直至收集完 </a:t>
            </a:r>
            <a:r>
              <a:rPr lang="en-US" altLang="ja-JP">
                <a:solidFill>
                  <a:srgbClr val="4A4A4A"/>
                </a:solidFill>
                <a:latin typeface="SimSun" panose="02010600030101010101" pitchFamily="2" charset="-122"/>
                <a:ea typeface="SimSun" panose="02010600030101010101" pitchFamily="2" charset="-122"/>
              </a:rPr>
              <a:t>4</a:t>
            </a:r>
            <a:r>
              <a:rPr lang="ja-JP" altLang="en-US">
                <a:solidFill>
                  <a:srgbClr val="4A4A4A"/>
                </a:solidFill>
                <a:latin typeface="SimSun" panose="02010600030101010101" pitchFamily="2" charset="-122"/>
                <a:ea typeface="SimSun" panose="02010600030101010101" pitchFamily="2" charset="-122"/>
              </a:rPr>
              <a:t>：</a:t>
            </a:r>
            <a:r>
              <a:rPr lang="en-US" altLang="ja-JP">
                <a:solidFill>
                  <a:srgbClr val="4A4A4A"/>
                </a:solidFill>
                <a:latin typeface="SimSun" panose="02010600030101010101" pitchFamily="2" charset="-122"/>
                <a:ea typeface="SimSun" panose="02010600030101010101" pitchFamily="2" charset="-122"/>
              </a:rPr>
              <a:t>05 </a:t>
            </a:r>
            <a:r>
              <a:rPr lang="ja-JP" altLang="en-US">
                <a:solidFill>
                  <a:srgbClr val="4A4A4A"/>
                </a:solidFill>
                <a:latin typeface="SimSun" panose="02010600030101010101" pitchFamily="2" charset="-122"/>
                <a:ea typeface="SimSun" panose="02010600030101010101" pitchFamily="2" charset="-122"/>
              </a:rPr>
              <a:t>分的数据，此时方能判定 </a:t>
            </a:r>
            <a:r>
              <a:rPr lang="en-US" altLang="ja-JP">
                <a:solidFill>
                  <a:srgbClr val="4A4A4A"/>
                </a:solidFill>
                <a:latin typeface="SimSun" panose="02010600030101010101" pitchFamily="2" charset="-122"/>
                <a:ea typeface="SimSun" panose="02010600030101010101" pitchFamily="2" charset="-122"/>
              </a:rPr>
              <a:t>4 </a:t>
            </a:r>
            <a:r>
              <a:rPr lang="ja-JP" altLang="en-US">
                <a:solidFill>
                  <a:srgbClr val="4A4A4A"/>
                </a:solidFill>
                <a:latin typeface="SimSun" panose="02010600030101010101" pitchFamily="2" charset="-122"/>
                <a:ea typeface="SimSun" panose="02010600030101010101" pitchFamily="2" charset="-122"/>
              </a:rPr>
              <a:t>点钟的资料收集完成了，然后才会产出 </a:t>
            </a:r>
            <a:r>
              <a:rPr lang="en-US" altLang="ja-JP">
                <a:solidFill>
                  <a:srgbClr val="4A4A4A"/>
                </a:solidFill>
                <a:latin typeface="SimSun" panose="02010600030101010101" pitchFamily="2" charset="-122"/>
                <a:ea typeface="SimSun" panose="02010600030101010101" pitchFamily="2" charset="-122"/>
              </a:rPr>
              <a:t>3 </a:t>
            </a:r>
            <a:r>
              <a:rPr lang="ja-JP" altLang="en-US">
                <a:solidFill>
                  <a:srgbClr val="4A4A4A"/>
                </a:solidFill>
                <a:latin typeface="SimSun" panose="02010600030101010101" pitchFamily="2" charset="-122"/>
                <a:ea typeface="SimSun" panose="02010600030101010101" pitchFamily="2" charset="-122"/>
              </a:rPr>
              <a:t>点至 </a:t>
            </a:r>
            <a:r>
              <a:rPr lang="en-US" altLang="ja-JP">
                <a:solidFill>
                  <a:srgbClr val="4A4A4A"/>
                </a:solidFill>
                <a:latin typeface="SimSun" panose="02010600030101010101" pitchFamily="2" charset="-122"/>
                <a:ea typeface="SimSun" panose="02010600030101010101" pitchFamily="2" charset="-122"/>
              </a:rPr>
              <a:t>4 </a:t>
            </a:r>
            <a:r>
              <a:rPr lang="ja-JP" altLang="en-US">
                <a:solidFill>
                  <a:srgbClr val="4A4A4A"/>
                </a:solidFill>
                <a:latin typeface="SimSun" panose="02010600030101010101" pitchFamily="2" charset="-122"/>
                <a:ea typeface="SimSun" panose="02010600030101010101" pitchFamily="2" charset="-122"/>
              </a:rPr>
              <a:t>点的数据结果。这个时间段的结果对应的就是 </a:t>
            </a:r>
            <a:r>
              <a:rPr lang="en-US">
                <a:solidFill>
                  <a:srgbClr val="4A4A4A"/>
                </a:solidFill>
                <a:latin typeface="SimSun" panose="02010600030101010101" pitchFamily="2" charset="-122"/>
                <a:ea typeface="SimSun" panose="02010600030101010101" pitchFamily="2" charset="-122"/>
              </a:rPr>
              <a:t>watermarks </a:t>
            </a:r>
            <a:r>
              <a:rPr lang="ja-JP" altLang="en-US">
                <a:solidFill>
                  <a:srgbClr val="4A4A4A"/>
                </a:solidFill>
                <a:latin typeface="SimSun" panose="02010600030101010101" pitchFamily="2" charset="-122"/>
                <a:ea typeface="SimSun" panose="02010600030101010101" pitchFamily="2" charset="-122"/>
              </a:rPr>
              <a:t>的部分。</a:t>
            </a:r>
          </a:p>
        </p:txBody>
      </p:sp>
      <p:pic>
        <p:nvPicPr>
          <p:cNvPr id="5" name="Picture 4">
            <a:extLst>
              <a:ext uri="{FF2B5EF4-FFF2-40B4-BE49-F238E27FC236}">
                <a16:creationId xmlns:a16="http://schemas.microsoft.com/office/drawing/2014/main" id="{514FA983-9A8B-C443-BE28-42F3FC87B200}"/>
              </a:ext>
            </a:extLst>
          </p:cNvPr>
          <p:cNvPicPr>
            <a:picLocks noChangeAspect="1"/>
          </p:cNvPicPr>
          <p:nvPr/>
        </p:nvPicPr>
        <p:blipFill>
          <a:blip r:embed="rId2"/>
          <a:stretch>
            <a:fillRect/>
          </a:stretch>
        </p:blipFill>
        <p:spPr>
          <a:xfrm>
            <a:off x="287916" y="3616539"/>
            <a:ext cx="5283200" cy="2964462"/>
          </a:xfrm>
          <a:prstGeom prst="rect">
            <a:avLst/>
          </a:prstGeom>
        </p:spPr>
      </p:pic>
      <p:pic>
        <p:nvPicPr>
          <p:cNvPr id="6" name="Picture 5">
            <a:extLst>
              <a:ext uri="{FF2B5EF4-FFF2-40B4-BE49-F238E27FC236}">
                <a16:creationId xmlns:a16="http://schemas.microsoft.com/office/drawing/2014/main" id="{3E30FA01-A33E-EC4B-8F29-651675E63ED1}"/>
              </a:ext>
            </a:extLst>
          </p:cNvPr>
          <p:cNvPicPr>
            <a:picLocks noChangeAspect="1"/>
          </p:cNvPicPr>
          <p:nvPr/>
        </p:nvPicPr>
        <p:blipFill>
          <a:blip r:embed="rId3"/>
          <a:stretch>
            <a:fillRect/>
          </a:stretch>
        </p:blipFill>
        <p:spPr>
          <a:xfrm>
            <a:off x="6790724" y="3746843"/>
            <a:ext cx="5283200" cy="2692400"/>
          </a:xfrm>
          <a:prstGeom prst="rect">
            <a:avLst/>
          </a:prstGeom>
        </p:spPr>
      </p:pic>
    </p:spTree>
    <p:extLst>
      <p:ext uri="{BB962C8B-B14F-4D97-AF65-F5344CB8AC3E}">
        <p14:creationId xmlns:p14="http://schemas.microsoft.com/office/powerpoint/2010/main" val="1094977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13CE-FE25-FD45-8A60-17CEBB2D8993}"/>
              </a:ext>
            </a:extLst>
          </p:cNvPr>
          <p:cNvSpPr txBox="1"/>
          <p:nvPr/>
        </p:nvSpPr>
        <p:spPr>
          <a:xfrm>
            <a:off x="992777" y="60960"/>
            <a:ext cx="37753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Flink——Windows</a:t>
            </a:r>
            <a:endParaRPr lang="en-US" sz="2800">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5E06FFCB-A8D5-854D-BBA8-BFA84F53CFED}"/>
              </a:ext>
            </a:extLst>
          </p:cNvPr>
          <p:cNvSpPr/>
          <p:nvPr/>
        </p:nvSpPr>
        <p:spPr>
          <a:xfrm>
            <a:off x="992777" y="782765"/>
            <a:ext cx="10449580" cy="1477328"/>
          </a:xfrm>
          <a:prstGeom prst="rect">
            <a:avLst/>
          </a:prstGeom>
        </p:spPr>
        <p:txBody>
          <a:bodyPr wrap="square">
            <a:spAutoFit/>
          </a:bodyPr>
          <a:lstStyle/>
          <a:p>
            <a:r>
              <a:rPr lang="en-US" b="0" i="0">
                <a:solidFill>
                  <a:srgbClr val="4D4D4D"/>
                </a:solidFill>
                <a:effectLst/>
                <a:latin typeface="SimSun" panose="02010600030101010101" pitchFamily="2" charset="-122"/>
                <a:ea typeface="SimSun" panose="02010600030101010101" pitchFamily="2" charset="-122"/>
              </a:rPr>
              <a:t>Window</a:t>
            </a:r>
            <a:r>
              <a:rPr lang="ja-JP" altLang="en-US" b="0" i="0">
                <a:solidFill>
                  <a:srgbClr val="4D4D4D"/>
                </a:solidFill>
                <a:effectLst/>
                <a:latin typeface="SimSun" panose="02010600030101010101" pitchFamily="2" charset="-122"/>
                <a:ea typeface="SimSun" panose="02010600030101010101" pitchFamily="2" charset="-122"/>
              </a:rPr>
              <a:t>就是用来对一个无限的流设置一个有限的集合，在有界的数据集上进行操作的一种机制。</a:t>
            </a:r>
            <a:r>
              <a:rPr lang="ja-JP" altLang="en-US">
                <a:solidFill>
                  <a:srgbClr val="555555"/>
                </a:solidFill>
                <a:latin typeface="SimSun" panose="02010600030101010101" pitchFamily="2" charset="-122"/>
                <a:ea typeface="SimSun" panose="02010600030101010101" pitchFamily="2" charset="-122"/>
              </a:rPr>
              <a:t>可以是时间驱动的（</a:t>
            </a:r>
            <a:r>
              <a:rPr lang="en-US">
                <a:solidFill>
                  <a:srgbClr val="555555"/>
                </a:solidFill>
                <a:latin typeface="SimSun" panose="02010600030101010101" pitchFamily="2" charset="-122"/>
                <a:ea typeface="SimSun" panose="02010600030101010101" pitchFamily="2" charset="-122"/>
              </a:rPr>
              <a:t>Time Window，</a:t>
            </a:r>
            <a:r>
              <a:rPr lang="ja-JP" altLang="en-US">
                <a:solidFill>
                  <a:srgbClr val="555555"/>
                </a:solidFill>
                <a:latin typeface="SimSun" panose="02010600030101010101" pitchFamily="2" charset="-122"/>
                <a:ea typeface="SimSun" panose="02010600030101010101" pitchFamily="2" charset="-122"/>
              </a:rPr>
              <a:t>例如：每</a:t>
            </a:r>
            <a:r>
              <a:rPr lang="en-US" altLang="ja-JP">
                <a:solidFill>
                  <a:srgbClr val="555555"/>
                </a:solidFill>
                <a:latin typeface="SimSun" panose="02010600030101010101" pitchFamily="2" charset="-122"/>
                <a:ea typeface="SimSun" panose="02010600030101010101" pitchFamily="2" charset="-122"/>
              </a:rPr>
              <a:t>30</a:t>
            </a:r>
            <a:r>
              <a:rPr lang="ja-JP" altLang="en-US">
                <a:solidFill>
                  <a:srgbClr val="555555"/>
                </a:solidFill>
                <a:latin typeface="SimSun" panose="02010600030101010101" pitchFamily="2" charset="-122"/>
                <a:ea typeface="SimSun" panose="02010600030101010101" pitchFamily="2" charset="-122"/>
              </a:rPr>
              <a:t>秒钟），也可以是数据驱动的（</a:t>
            </a:r>
            <a:r>
              <a:rPr lang="en-US">
                <a:solidFill>
                  <a:srgbClr val="555555"/>
                </a:solidFill>
                <a:latin typeface="SimSun" panose="02010600030101010101" pitchFamily="2" charset="-122"/>
                <a:ea typeface="SimSun" panose="02010600030101010101" pitchFamily="2" charset="-122"/>
              </a:rPr>
              <a:t>Count Window，</a:t>
            </a:r>
            <a:r>
              <a:rPr lang="ja-JP" altLang="en-US">
                <a:solidFill>
                  <a:srgbClr val="555555"/>
                </a:solidFill>
                <a:latin typeface="SimSun" panose="02010600030101010101" pitchFamily="2" charset="-122"/>
                <a:ea typeface="SimSun" panose="02010600030101010101" pitchFamily="2" charset="-122"/>
              </a:rPr>
              <a:t>例如：每一百个元素）。</a:t>
            </a:r>
            <a:endParaRPr lang="en-US" altLang="ja-JP">
              <a:solidFill>
                <a:srgbClr val="555555"/>
              </a:solidFill>
              <a:latin typeface="SimSun" panose="02010600030101010101" pitchFamily="2" charset="-122"/>
              <a:ea typeface="SimSun" panose="02010600030101010101" pitchFamily="2" charset="-122"/>
            </a:endParaRPr>
          </a:p>
          <a:p>
            <a:r>
              <a:rPr lang="en-US" altLang="ja-JP">
                <a:solidFill>
                  <a:srgbClr val="555555"/>
                </a:solidFill>
                <a:latin typeface="SimSun" panose="02010600030101010101" pitchFamily="2" charset="-122"/>
                <a:ea typeface="SimSun" panose="02010600030101010101" pitchFamily="2" charset="-122"/>
              </a:rPr>
              <a:t>Filnk</a:t>
            </a:r>
            <a:r>
              <a:rPr lang="ja-JP" altLang="en-US">
                <a:solidFill>
                  <a:srgbClr val="555555"/>
                </a:solidFill>
                <a:latin typeface="SimSun" panose="02010600030101010101" pitchFamily="2" charset="-122"/>
                <a:ea typeface="SimSun" panose="02010600030101010101" pitchFamily="2" charset="-122"/>
              </a:rPr>
              <a:t>通过</a:t>
            </a:r>
            <a:r>
              <a:rPr lang="zh-CN" altLang="en-US">
                <a:solidFill>
                  <a:srgbClr val="555555"/>
                </a:solidFill>
                <a:latin typeface="SimSun" panose="02010600030101010101" pitchFamily="2" charset="-122"/>
                <a:ea typeface="SimSun" panose="02010600030101010101" pitchFamily="2" charset="-122"/>
              </a:rPr>
              <a:t> </a:t>
            </a:r>
            <a:r>
              <a:rPr lang="en-US" altLang="zh-CN">
                <a:solidFill>
                  <a:srgbClr val="555555"/>
                </a:solidFill>
                <a:latin typeface="SimSun" panose="02010600030101010101" pitchFamily="2" charset="-122"/>
                <a:ea typeface="SimSun" panose="02010600030101010101" pitchFamily="2" charset="-122"/>
              </a:rPr>
              <a:t>WindowAssigner</a:t>
            </a:r>
            <a:r>
              <a:rPr lang="zh-CN" altLang="en-US">
                <a:solidFill>
                  <a:srgbClr val="555555"/>
                </a:solidFill>
                <a:latin typeface="SimSun" panose="02010600030101010101" pitchFamily="2" charset="-122"/>
                <a:ea typeface="SimSun" panose="02010600030101010101" pitchFamily="2" charset="-122"/>
              </a:rPr>
              <a:t> </a:t>
            </a:r>
            <a:r>
              <a:rPr lang="ja-JP" altLang="en-US">
                <a:solidFill>
                  <a:srgbClr val="555555"/>
                </a:solidFill>
                <a:latin typeface="SimSun" panose="02010600030101010101" pitchFamily="2" charset="-122"/>
                <a:ea typeface="SimSun" panose="02010600030101010101" pitchFamily="2" charset="-122"/>
              </a:rPr>
              <a:t>将数据分配到不同窗口：滚动窗口（</a:t>
            </a:r>
            <a:r>
              <a:rPr lang="en-US">
                <a:solidFill>
                  <a:srgbClr val="555555"/>
                </a:solidFill>
                <a:latin typeface="SimSun" panose="02010600030101010101" pitchFamily="2" charset="-122"/>
                <a:ea typeface="SimSun" panose="02010600030101010101" pitchFamily="2" charset="-122"/>
              </a:rPr>
              <a:t>Tumbling Window</a:t>
            </a:r>
            <a:r>
              <a:rPr lang="ja-JP" altLang="en-US">
                <a:solidFill>
                  <a:srgbClr val="555555"/>
                </a:solidFill>
                <a:latin typeface="SimSun" panose="02010600030101010101" pitchFamily="2" charset="-122"/>
                <a:ea typeface="SimSun" panose="02010600030101010101" pitchFamily="2" charset="-122"/>
              </a:rPr>
              <a:t>），滑动窗口（</a:t>
            </a:r>
            <a:r>
              <a:rPr lang="en-US">
                <a:solidFill>
                  <a:srgbClr val="555555"/>
                </a:solidFill>
                <a:latin typeface="SimSun" panose="02010600030101010101" pitchFamily="2" charset="-122"/>
                <a:ea typeface="SimSun" panose="02010600030101010101" pitchFamily="2" charset="-122"/>
              </a:rPr>
              <a:t>Sliding Window</a:t>
            </a:r>
            <a:r>
              <a:rPr lang="ja-JP" altLang="en-US">
                <a:solidFill>
                  <a:srgbClr val="555555"/>
                </a:solidFill>
                <a:latin typeface="SimSun" panose="02010600030101010101" pitchFamily="2" charset="-122"/>
                <a:ea typeface="SimSun" panose="02010600030101010101" pitchFamily="2" charset="-122"/>
              </a:rPr>
              <a:t>），会话窗口（</a:t>
            </a:r>
            <a:r>
              <a:rPr lang="en-US">
                <a:solidFill>
                  <a:srgbClr val="555555"/>
                </a:solidFill>
                <a:latin typeface="SimSun" panose="02010600030101010101" pitchFamily="2" charset="-122"/>
                <a:ea typeface="SimSun" panose="02010600030101010101" pitchFamily="2" charset="-122"/>
              </a:rPr>
              <a:t>Session Window</a:t>
            </a:r>
            <a:r>
              <a:rPr lang="ja-JP" altLang="en-US">
                <a:solidFill>
                  <a:srgbClr val="555555"/>
                </a:solidFill>
                <a:latin typeface="SimSun" panose="02010600030101010101" pitchFamily="2" charset="-122"/>
                <a:ea typeface="SimSun" panose="02010600030101010101" pitchFamily="2" charset="-122"/>
              </a:rPr>
              <a:t>）以及全局窗口</a:t>
            </a:r>
            <a:r>
              <a:rPr lang="zh-CN" altLang="en-US">
                <a:solidFill>
                  <a:srgbClr val="555555"/>
                </a:solidFill>
                <a:latin typeface="SimSun" panose="02010600030101010101" pitchFamily="2" charset="-122"/>
                <a:ea typeface="SimSun" panose="02010600030101010101" pitchFamily="2" charset="-122"/>
              </a:rPr>
              <a:t>（</a:t>
            </a:r>
            <a:r>
              <a:rPr lang="en-US" altLang="zh-CN">
                <a:solidFill>
                  <a:srgbClr val="555555"/>
                </a:solidFill>
                <a:latin typeface="SimSun" panose="02010600030101010101" pitchFamily="2" charset="-122"/>
                <a:ea typeface="SimSun" panose="02010600030101010101" pitchFamily="2" charset="-122"/>
              </a:rPr>
              <a:t>Global</a:t>
            </a:r>
            <a:r>
              <a:rPr lang="zh-CN" altLang="en-US">
                <a:solidFill>
                  <a:srgbClr val="555555"/>
                </a:solidFill>
                <a:latin typeface="SimSun" panose="02010600030101010101" pitchFamily="2" charset="-122"/>
                <a:ea typeface="SimSun" panose="02010600030101010101" pitchFamily="2" charset="-122"/>
              </a:rPr>
              <a:t> </a:t>
            </a:r>
            <a:r>
              <a:rPr lang="en-US" altLang="zh-CN">
                <a:solidFill>
                  <a:srgbClr val="555555"/>
                </a:solidFill>
                <a:latin typeface="SimSun" panose="02010600030101010101" pitchFamily="2" charset="-122"/>
                <a:ea typeface="SimSun" panose="02010600030101010101" pitchFamily="2" charset="-122"/>
              </a:rPr>
              <a:t>Windo</a:t>
            </a:r>
            <a:r>
              <a:rPr lang="en-US" altLang="ja-JP">
                <a:solidFill>
                  <a:srgbClr val="555555"/>
                </a:solidFill>
                <a:latin typeface="SimSun" panose="02010600030101010101" pitchFamily="2" charset="-122"/>
                <a:ea typeface="SimSun" panose="02010600030101010101" pitchFamily="2" charset="-122"/>
              </a:rPr>
              <a:t>w</a:t>
            </a:r>
            <a:r>
              <a:rPr lang="zh-CN" altLang="en-US">
                <a:solidFill>
                  <a:srgbClr val="555555"/>
                </a:solidFill>
                <a:latin typeface="SimSun" panose="02010600030101010101" pitchFamily="2" charset="-122"/>
                <a:ea typeface="SimSun" panose="02010600030101010101" pitchFamily="2" charset="-122"/>
              </a:rPr>
              <a:t>）</a:t>
            </a:r>
            <a:r>
              <a:rPr lang="ja-JP" altLang="en-US">
                <a:solidFill>
                  <a:srgbClr val="555555"/>
                </a:solidFill>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DD35AD2-8DC8-7641-B532-9E5EF3D74BFD}"/>
              </a:ext>
            </a:extLst>
          </p:cNvPr>
          <p:cNvPicPr>
            <a:picLocks noChangeAspect="1"/>
          </p:cNvPicPr>
          <p:nvPr/>
        </p:nvPicPr>
        <p:blipFill>
          <a:blip r:embed="rId2"/>
          <a:stretch>
            <a:fillRect/>
          </a:stretch>
        </p:blipFill>
        <p:spPr>
          <a:xfrm>
            <a:off x="3409950" y="3134669"/>
            <a:ext cx="5372100" cy="3340100"/>
          </a:xfrm>
          <a:prstGeom prst="rect">
            <a:avLst/>
          </a:prstGeom>
        </p:spPr>
      </p:pic>
    </p:spTree>
    <p:extLst>
      <p:ext uri="{BB962C8B-B14F-4D97-AF65-F5344CB8AC3E}">
        <p14:creationId xmlns:p14="http://schemas.microsoft.com/office/powerpoint/2010/main" val="113821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13CE-FE25-FD45-8A60-17CEBB2D8993}"/>
              </a:ext>
            </a:extLst>
          </p:cNvPr>
          <p:cNvSpPr txBox="1"/>
          <p:nvPr/>
        </p:nvSpPr>
        <p:spPr>
          <a:xfrm>
            <a:off x="992777" y="60960"/>
            <a:ext cx="37753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三</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Flink——ON YARN</a:t>
            </a:r>
            <a:endParaRPr lang="en-US" sz="2800">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AF3BA302-3EE2-FF46-9C27-1A1C48D0B38D}"/>
              </a:ext>
            </a:extLst>
          </p:cNvPr>
          <p:cNvSpPr/>
          <p:nvPr/>
        </p:nvSpPr>
        <p:spPr>
          <a:xfrm>
            <a:off x="992777" y="791002"/>
            <a:ext cx="11083893" cy="646331"/>
          </a:xfrm>
          <a:prstGeom prst="rect">
            <a:avLst/>
          </a:prstGeom>
        </p:spPr>
        <p:txBody>
          <a:bodyPr wrap="square">
            <a:spAutoFit/>
          </a:bodyPr>
          <a:lstStyle/>
          <a:p>
            <a:r>
              <a:rPr lang="en-US" i="0">
                <a:solidFill>
                  <a:srgbClr val="4A4A4A"/>
                </a:solidFill>
                <a:effectLst/>
                <a:latin typeface="SimSun" panose="02010600030101010101" pitchFamily="2" charset="-122"/>
                <a:ea typeface="SimSun" panose="02010600030101010101" pitchFamily="2" charset="-122"/>
              </a:rPr>
              <a:t>Per Job</a:t>
            </a:r>
            <a:r>
              <a:rPr lang="ja-JP" altLang="en-US" i="0">
                <a:solidFill>
                  <a:srgbClr val="4A4A4A"/>
                </a:solidFill>
                <a:effectLst/>
                <a:latin typeface="SimSun" panose="02010600030101010101" pitchFamily="2" charset="-122"/>
                <a:ea typeface="SimSun" panose="02010600030101010101" pitchFamily="2" charset="-122"/>
              </a:rPr>
              <a:t>模式是指每次提交一个任务，然后任务运行完成之后资源就会被释放。</a:t>
            </a:r>
            <a:r>
              <a:rPr lang="ja-JP" altLang="en-US">
                <a:latin typeface="SimSun" panose="02010600030101010101" pitchFamily="2" charset="-122"/>
                <a:ea typeface="SimSun" panose="02010600030101010101" pitchFamily="2" charset="-122"/>
              </a:rPr>
              <a:t>包括 </a:t>
            </a:r>
            <a:r>
              <a:rPr lang="en-US">
                <a:latin typeface="SimSun" panose="02010600030101010101" pitchFamily="2" charset="-122"/>
                <a:ea typeface="SimSun" panose="02010600030101010101" pitchFamily="2" charset="-122"/>
              </a:rPr>
              <a:t>JobManager、TaskManager </a:t>
            </a:r>
            <a:r>
              <a:rPr lang="ja-JP" altLang="en-US">
                <a:latin typeface="SimSun" panose="02010600030101010101" pitchFamily="2" charset="-122"/>
                <a:ea typeface="SimSun" panose="02010600030101010101" pitchFamily="2" charset="-122"/>
              </a:rPr>
              <a:t>都全部退出。比较适合那种对启动时间不敏感，运行时间较长的任务</a:t>
            </a:r>
            <a:endParaRPr lang="en-US">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C0FBD18-1904-7642-97DE-79CD92386AD8}"/>
              </a:ext>
            </a:extLst>
          </p:cNvPr>
          <p:cNvSpPr/>
          <p:nvPr/>
        </p:nvSpPr>
        <p:spPr>
          <a:xfrm>
            <a:off x="992777" y="1510264"/>
            <a:ext cx="11017991" cy="1477328"/>
          </a:xfrm>
          <a:prstGeom prst="rect">
            <a:avLst/>
          </a:prstGeom>
        </p:spPr>
        <p:txBody>
          <a:bodyPr wrap="square">
            <a:spAutoFit/>
          </a:bodyPr>
          <a:lstStyle/>
          <a:p>
            <a:r>
              <a:rPr lang="en-US" i="0">
                <a:solidFill>
                  <a:srgbClr val="4A4A4A"/>
                </a:solidFill>
                <a:effectLst/>
                <a:latin typeface="SimSun" panose="02010600030101010101" pitchFamily="2" charset="-122"/>
                <a:ea typeface="SimSun" panose="02010600030101010101" pitchFamily="2" charset="-122"/>
              </a:rPr>
              <a:t>Session </a:t>
            </a:r>
            <a:r>
              <a:rPr lang="ja-JP" altLang="en-US" i="0">
                <a:solidFill>
                  <a:srgbClr val="4A4A4A"/>
                </a:solidFill>
                <a:effectLst/>
                <a:latin typeface="SimSun" panose="02010600030101010101" pitchFamily="2" charset="-122"/>
                <a:ea typeface="SimSun" panose="02010600030101010101" pitchFamily="2" charset="-122"/>
              </a:rPr>
              <a:t>模式则 </a:t>
            </a:r>
            <a:r>
              <a:rPr lang="en-US" i="0">
                <a:solidFill>
                  <a:srgbClr val="4A4A4A"/>
                </a:solidFill>
                <a:effectLst/>
                <a:latin typeface="SimSun" panose="02010600030101010101" pitchFamily="2" charset="-122"/>
                <a:ea typeface="SimSun" panose="02010600030101010101" pitchFamily="2" charset="-122"/>
              </a:rPr>
              <a:t>Dispatcher </a:t>
            </a:r>
            <a:r>
              <a:rPr lang="ja-JP" altLang="en-US" i="0">
                <a:solidFill>
                  <a:srgbClr val="4A4A4A"/>
                </a:solidFill>
                <a:effectLst/>
                <a:latin typeface="SimSun" panose="02010600030101010101" pitchFamily="2" charset="-122"/>
                <a:ea typeface="SimSun" panose="02010600030101010101" pitchFamily="2" charset="-122"/>
              </a:rPr>
              <a:t>和 </a:t>
            </a:r>
            <a:r>
              <a:rPr lang="en-US" i="0">
                <a:solidFill>
                  <a:srgbClr val="4A4A4A"/>
                </a:solidFill>
                <a:effectLst/>
                <a:latin typeface="SimSun" panose="02010600030101010101" pitchFamily="2" charset="-122"/>
                <a:ea typeface="SimSun" panose="02010600030101010101" pitchFamily="2" charset="-122"/>
              </a:rPr>
              <a:t>ResourceManager </a:t>
            </a:r>
            <a:r>
              <a:rPr lang="ja-JP" altLang="en-US" i="0">
                <a:solidFill>
                  <a:srgbClr val="4A4A4A"/>
                </a:solidFill>
                <a:effectLst/>
                <a:latin typeface="SimSun" panose="02010600030101010101" pitchFamily="2" charset="-122"/>
                <a:ea typeface="SimSun" panose="02010600030101010101" pitchFamily="2" charset="-122"/>
              </a:rPr>
              <a:t>是可以复用的</a:t>
            </a:r>
            <a:r>
              <a:rPr lang="en-US" altLang="ja-JP" i="0">
                <a:solidFill>
                  <a:srgbClr val="4A4A4A"/>
                </a:solidFill>
                <a:effectLst/>
                <a:latin typeface="SimSun" panose="02010600030101010101" pitchFamily="2" charset="-122"/>
                <a:ea typeface="SimSun" panose="02010600030101010101" pitchFamily="2" charset="-122"/>
              </a:rPr>
              <a:t>,</a:t>
            </a:r>
            <a:r>
              <a:rPr lang="ja-JP" altLang="en-US" i="0">
                <a:solidFill>
                  <a:srgbClr val="4A4A4A"/>
                </a:solidFill>
                <a:effectLst/>
                <a:latin typeface="SimSun" panose="02010600030101010101" pitchFamily="2" charset="-122"/>
                <a:ea typeface="SimSun" panose="02010600030101010101" pitchFamily="2" charset="-122"/>
              </a:rPr>
              <a:t>当 </a:t>
            </a:r>
            <a:r>
              <a:rPr lang="en-US" i="0">
                <a:solidFill>
                  <a:srgbClr val="4A4A4A"/>
                </a:solidFill>
                <a:effectLst/>
                <a:latin typeface="SimSun" panose="02010600030101010101" pitchFamily="2" charset="-122"/>
                <a:ea typeface="SimSun" panose="02010600030101010101" pitchFamily="2" charset="-122"/>
              </a:rPr>
              <a:t>Dispatcher </a:t>
            </a:r>
            <a:r>
              <a:rPr lang="ja-JP" altLang="en-US" i="0">
                <a:solidFill>
                  <a:srgbClr val="4A4A4A"/>
                </a:solidFill>
                <a:effectLst/>
                <a:latin typeface="SimSun" panose="02010600030101010101" pitchFamily="2" charset="-122"/>
                <a:ea typeface="SimSun" panose="02010600030101010101" pitchFamily="2" charset="-122"/>
              </a:rPr>
              <a:t>在收到请求之后，会启动 </a:t>
            </a:r>
            <a:r>
              <a:rPr lang="en-US" i="0">
                <a:solidFill>
                  <a:srgbClr val="4A4A4A"/>
                </a:solidFill>
                <a:effectLst/>
                <a:latin typeface="SimSun" panose="02010600030101010101" pitchFamily="2" charset="-122"/>
                <a:ea typeface="SimSun" panose="02010600030101010101" pitchFamily="2" charset="-122"/>
              </a:rPr>
              <a:t>JobManager(A)，</a:t>
            </a:r>
            <a:r>
              <a:rPr lang="ja-JP" altLang="en-US" i="0">
                <a:solidFill>
                  <a:srgbClr val="4A4A4A"/>
                </a:solidFill>
                <a:effectLst/>
                <a:latin typeface="SimSun" panose="02010600030101010101" pitchFamily="2" charset="-122"/>
                <a:ea typeface="SimSun" panose="02010600030101010101" pitchFamily="2" charset="-122"/>
              </a:rPr>
              <a:t>让 </a:t>
            </a:r>
            <a:r>
              <a:rPr lang="en-US" i="0">
                <a:solidFill>
                  <a:srgbClr val="4A4A4A"/>
                </a:solidFill>
                <a:effectLst/>
                <a:latin typeface="SimSun" panose="02010600030101010101" pitchFamily="2" charset="-122"/>
                <a:ea typeface="SimSun" panose="02010600030101010101" pitchFamily="2" charset="-122"/>
              </a:rPr>
              <a:t>JobManager(A) </a:t>
            </a:r>
            <a:r>
              <a:rPr lang="ja-JP" altLang="en-US" i="0">
                <a:solidFill>
                  <a:srgbClr val="4A4A4A"/>
                </a:solidFill>
                <a:effectLst/>
                <a:latin typeface="SimSun" panose="02010600030101010101" pitchFamily="2" charset="-122"/>
                <a:ea typeface="SimSun" panose="02010600030101010101" pitchFamily="2" charset="-122"/>
              </a:rPr>
              <a:t>来完成启动 </a:t>
            </a:r>
            <a:r>
              <a:rPr lang="en-US" i="0">
                <a:solidFill>
                  <a:srgbClr val="4A4A4A"/>
                </a:solidFill>
                <a:effectLst/>
                <a:latin typeface="SimSun" panose="02010600030101010101" pitchFamily="2" charset="-122"/>
                <a:ea typeface="SimSun" panose="02010600030101010101" pitchFamily="2" charset="-122"/>
              </a:rPr>
              <a:t>TaskManager，</a:t>
            </a:r>
            <a:r>
              <a:rPr lang="ja-JP" altLang="en-US" i="0">
                <a:solidFill>
                  <a:srgbClr val="4A4A4A"/>
                </a:solidFill>
                <a:effectLst/>
                <a:latin typeface="SimSun" panose="02010600030101010101" pitchFamily="2" charset="-122"/>
                <a:ea typeface="SimSun" panose="02010600030101010101" pitchFamily="2" charset="-122"/>
              </a:rPr>
              <a:t>接着会启动 </a:t>
            </a:r>
            <a:r>
              <a:rPr lang="en-US" i="0">
                <a:solidFill>
                  <a:srgbClr val="4A4A4A"/>
                </a:solidFill>
                <a:effectLst/>
                <a:latin typeface="SimSun" panose="02010600030101010101" pitchFamily="2" charset="-122"/>
                <a:ea typeface="SimSun" panose="02010600030101010101" pitchFamily="2" charset="-122"/>
              </a:rPr>
              <a:t>JobManager(B) </a:t>
            </a:r>
            <a:r>
              <a:rPr lang="ja-JP" altLang="en-US" i="0">
                <a:solidFill>
                  <a:srgbClr val="4A4A4A"/>
                </a:solidFill>
                <a:effectLst/>
                <a:latin typeface="SimSun" panose="02010600030101010101" pitchFamily="2" charset="-122"/>
                <a:ea typeface="SimSun" panose="02010600030101010101" pitchFamily="2" charset="-122"/>
              </a:rPr>
              <a:t>和对应的 </a:t>
            </a:r>
            <a:r>
              <a:rPr lang="en-US" i="0">
                <a:solidFill>
                  <a:srgbClr val="4A4A4A"/>
                </a:solidFill>
                <a:effectLst/>
                <a:latin typeface="SimSun" panose="02010600030101010101" pitchFamily="2" charset="-122"/>
                <a:ea typeface="SimSun" panose="02010600030101010101" pitchFamily="2" charset="-122"/>
              </a:rPr>
              <a:t>TaskManager </a:t>
            </a:r>
            <a:r>
              <a:rPr lang="ja-JP" altLang="en-US" i="0">
                <a:solidFill>
                  <a:srgbClr val="4A4A4A"/>
                </a:solidFill>
                <a:effectLst/>
                <a:latin typeface="SimSun" panose="02010600030101010101" pitchFamily="2" charset="-122"/>
                <a:ea typeface="SimSun" panose="02010600030101010101" pitchFamily="2" charset="-122"/>
              </a:rPr>
              <a:t>的运行。当 </a:t>
            </a:r>
            <a:r>
              <a:rPr lang="en-US" i="0">
                <a:solidFill>
                  <a:srgbClr val="4A4A4A"/>
                </a:solidFill>
                <a:effectLst/>
                <a:latin typeface="SimSun" panose="02010600030101010101" pitchFamily="2" charset="-122"/>
                <a:ea typeface="SimSun" panose="02010600030101010101" pitchFamily="2" charset="-122"/>
              </a:rPr>
              <a:t>A、B </a:t>
            </a:r>
            <a:r>
              <a:rPr lang="ja-JP" altLang="en-US" i="0">
                <a:solidFill>
                  <a:srgbClr val="4A4A4A"/>
                </a:solidFill>
                <a:effectLst/>
                <a:latin typeface="SimSun" panose="02010600030101010101" pitchFamily="2" charset="-122"/>
                <a:ea typeface="SimSun" panose="02010600030101010101" pitchFamily="2" charset="-122"/>
              </a:rPr>
              <a:t>任务运行完成后，资源并不会释放。</a:t>
            </a:r>
            <a:r>
              <a:rPr lang="en-US" i="0">
                <a:solidFill>
                  <a:srgbClr val="4A4A4A"/>
                </a:solidFill>
                <a:effectLst/>
                <a:latin typeface="SimSun" panose="02010600030101010101" pitchFamily="2" charset="-122"/>
                <a:ea typeface="SimSun" panose="02010600030101010101" pitchFamily="2" charset="-122"/>
              </a:rPr>
              <a:t>Session </a:t>
            </a:r>
            <a:r>
              <a:rPr lang="ja-JP" altLang="en-US" i="0">
                <a:solidFill>
                  <a:srgbClr val="4A4A4A"/>
                </a:solidFill>
                <a:effectLst/>
                <a:latin typeface="SimSun" panose="02010600030101010101" pitchFamily="2" charset="-122"/>
                <a:ea typeface="SimSun" panose="02010600030101010101" pitchFamily="2" charset="-122"/>
              </a:rPr>
              <a:t>模式也称为多线程模式，其特点是资源会一直存在不会释放，多个 </a:t>
            </a:r>
            <a:r>
              <a:rPr lang="en-US" i="0">
                <a:solidFill>
                  <a:srgbClr val="4A4A4A"/>
                </a:solidFill>
                <a:effectLst/>
                <a:latin typeface="SimSun" panose="02010600030101010101" pitchFamily="2" charset="-122"/>
                <a:ea typeface="SimSun" panose="02010600030101010101" pitchFamily="2" charset="-122"/>
              </a:rPr>
              <a:t>JobManager </a:t>
            </a:r>
            <a:r>
              <a:rPr lang="ja-JP" altLang="en-US" i="0">
                <a:solidFill>
                  <a:srgbClr val="4A4A4A"/>
                </a:solidFill>
                <a:effectLst/>
                <a:latin typeface="SimSun" panose="02010600030101010101" pitchFamily="2" charset="-122"/>
                <a:ea typeface="SimSun" panose="02010600030101010101" pitchFamily="2" charset="-122"/>
              </a:rPr>
              <a:t>共享一个 </a:t>
            </a:r>
            <a:r>
              <a:rPr lang="en-US" i="0">
                <a:solidFill>
                  <a:srgbClr val="4A4A4A"/>
                </a:solidFill>
                <a:effectLst/>
                <a:latin typeface="SimSun" panose="02010600030101010101" pitchFamily="2" charset="-122"/>
                <a:ea typeface="SimSun" panose="02010600030101010101" pitchFamily="2" charset="-122"/>
              </a:rPr>
              <a:t>Dispatcher，</a:t>
            </a:r>
            <a:r>
              <a:rPr lang="ja-JP" altLang="en-US" i="0">
                <a:solidFill>
                  <a:srgbClr val="4A4A4A"/>
                </a:solidFill>
                <a:effectLst/>
                <a:latin typeface="SimSun" panose="02010600030101010101" pitchFamily="2" charset="-122"/>
                <a:ea typeface="SimSun" panose="02010600030101010101" pitchFamily="2" charset="-122"/>
              </a:rPr>
              <a:t>而且还共享 </a:t>
            </a:r>
            <a:r>
              <a:rPr lang="en-US" i="0">
                <a:solidFill>
                  <a:srgbClr val="4A4A4A"/>
                </a:solidFill>
                <a:effectLst/>
                <a:latin typeface="SimSun" panose="02010600030101010101" pitchFamily="2" charset="-122"/>
                <a:ea typeface="SimSun" panose="02010600030101010101" pitchFamily="2" charset="-122"/>
              </a:rPr>
              <a:t>Flink-YARN ResourceManager。</a:t>
            </a:r>
            <a:r>
              <a:rPr lang="ja-JP" altLang="en-US">
                <a:latin typeface="SimSun" panose="02010600030101010101" pitchFamily="2" charset="-122"/>
                <a:ea typeface="SimSun" panose="02010600030101010101" pitchFamily="2" charset="-122"/>
              </a:rPr>
              <a:t>适合短时间运行的任务，一般是批处理任务。</a:t>
            </a:r>
            <a:endParaRPr lang="en-US">
              <a:latin typeface="SimSun" panose="02010600030101010101" pitchFamily="2" charset="-122"/>
              <a:ea typeface="SimSun" panose="02010600030101010101" pitchFamily="2" charset="-122"/>
            </a:endParaRPr>
          </a:p>
        </p:txBody>
      </p:sp>
      <p:pic>
        <p:nvPicPr>
          <p:cNvPr id="8" name="Picture 7">
            <a:extLst>
              <a:ext uri="{FF2B5EF4-FFF2-40B4-BE49-F238E27FC236}">
                <a16:creationId xmlns:a16="http://schemas.microsoft.com/office/drawing/2014/main" id="{970D5221-1A6E-9647-895B-2D1921772C85}"/>
              </a:ext>
            </a:extLst>
          </p:cNvPr>
          <p:cNvPicPr>
            <a:picLocks noChangeAspect="1"/>
          </p:cNvPicPr>
          <p:nvPr/>
        </p:nvPicPr>
        <p:blipFill>
          <a:blip r:embed="rId2"/>
          <a:stretch>
            <a:fillRect/>
          </a:stretch>
        </p:blipFill>
        <p:spPr>
          <a:xfrm>
            <a:off x="992777" y="3870409"/>
            <a:ext cx="4622800" cy="2400300"/>
          </a:xfrm>
          <a:prstGeom prst="rect">
            <a:avLst/>
          </a:prstGeom>
        </p:spPr>
      </p:pic>
      <p:pic>
        <p:nvPicPr>
          <p:cNvPr id="10" name="Picture 9">
            <a:extLst>
              <a:ext uri="{FF2B5EF4-FFF2-40B4-BE49-F238E27FC236}">
                <a16:creationId xmlns:a16="http://schemas.microsoft.com/office/drawing/2014/main" id="{C557DCD2-0568-BB4F-950E-E64736AFF944}"/>
              </a:ext>
            </a:extLst>
          </p:cNvPr>
          <p:cNvPicPr>
            <a:picLocks noChangeAspect="1"/>
          </p:cNvPicPr>
          <p:nvPr/>
        </p:nvPicPr>
        <p:blipFill>
          <a:blip r:embed="rId3"/>
          <a:stretch>
            <a:fillRect/>
          </a:stretch>
        </p:blipFill>
        <p:spPr>
          <a:xfrm>
            <a:off x="6937860" y="3429000"/>
            <a:ext cx="4762500" cy="2806700"/>
          </a:xfrm>
          <a:prstGeom prst="rect">
            <a:avLst/>
          </a:prstGeom>
        </p:spPr>
      </p:pic>
      <p:sp>
        <p:nvSpPr>
          <p:cNvPr id="12" name="Rectangle 11">
            <a:extLst>
              <a:ext uri="{FF2B5EF4-FFF2-40B4-BE49-F238E27FC236}">
                <a16:creationId xmlns:a16="http://schemas.microsoft.com/office/drawing/2014/main" id="{02C0CDAB-62BB-5043-9B01-D1970EAD755A}"/>
              </a:ext>
            </a:extLst>
          </p:cNvPr>
          <p:cNvSpPr/>
          <p:nvPr/>
        </p:nvSpPr>
        <p:spPr>
          <a:xfrm>
            <a:off x="8237071" y="6538608"/>
            <a:ext cx="395492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https://www.infoq.cn/article/UFeFrdqSlqI3HyRHbPNm</a:t>
            </a:r>
          </a:p>
        </p:txBody>
      </p:sp>
    </p:spTree>
    <p:extLst>
      <p:ext uri="{BB962C8B-B14F-4D97-AF65-F5344CB8AC3E}">
        <p14:creationId xmlns:p14="http://schemas.microsoft.com/office/powerpoint/2010/main" val="264659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198002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四</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Impala</a:t>
            </a:r>
            <a:endParaRPr lang="en-US" sz="280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BCB76B5E-43B0-7C4E-9D57-C5626B6202E9}"/>
              </a:ext>
            </a:extLst>
          </p:cNvPr>
          <p:cNvSpPr/>
          <p:nvPr/>
        </p:nvSpPr>
        <p:spPr>
          <a:xfrm>
            <a:off x="992777" y="850211"/>
            <a:ext cx="11022227" cy="1477328"/>
          </a:xfrm>
          <a:prstGeom prst="rect">
            <a:avLst/>
          </a:prstGeom>
        </p:spPr>
        <p:txBody>
          <a:bodyPr wrap="square">
            <a:spAutoFit/>
          </a:bodyPr>
          <a:lstStyle/>
          <a:p>
            <a:r>
              <a:rPr lang="en-US" b="0" i="0">
                <a:solidFill>
                  <a:srgbClr val="333333"/>
                </a:solidFill>
                <a:effectLst/>
                <a:latin typeface="SimSun" panose="02010600030101010101" pitchFamily="2" charset="-122"/>
                <a:ea typeface="SimSun" panose="02010600030101010101" pitchFamily="2" charset="-122"/>
              </a:rPr>
              <a:t>Impala</a:t>
            </a:r>
            <a:r>
              <a:rPr lang="ja-JP" altLang="en-US" b="0" i="0">
                <a:solidFill>
                  <a:srgbClr val="333333"/>
                </a:solidFill>
                <a:effectLst/>
                <a:latin typeface="SimSun" panose="02010600030101010101" pitchFamily="2" charset="-122"/>
                <a:ea typeface="SimSun" panose="02010600030101010101" pitchFamily="2" charset="-122"/>
              </a:rPr>
              <a:t>是</a:t>
            </a:r>
            <a:r>
              <a:rPr lang="en-US" b="0" i="0">
                <a:solidFill>
                  <a:srgbClr val="333333"/>
                </a:solidFill>
                <a:effectLst/>
                <a:latin typeface="SimSun" panose="02010600030101010101" pitchFamily="2" charset="-122"/>
                <a:ea typeface="SimSun" panose="02010600030101010101" pitchFamily="2" charset="-122"/>
              </a:rPr>
              <a:t>Cloudera</a:t>
            </a:r>
            <a:r>
              <a:rPr lang="ja-JP" altLang="en-US" b="0" i="0">
                <a:solidFill>
                  <a:srgbClr val="333333"/>
                </a:solidFill>
                <a:effectLst/>
                <a:latin typeface="SimSun" panose="02010600030101010101" pitchFamily="2" charset="-122"/>
                <a:ea typeface="SimSun" panose="02010600030101010101" pitchFamily="2" charset="-122"/>
              </a:rPr>
              <a:t>公司主导开发的新型查询系统，</a:t>
            </a:r>
            <a:r>
              <a:rPr lang="ja-JP" altLang="en-US">
                <a:latin typeface="SimSun" panose="02010600030101010101" pitchFamily="2" charset="-122"/>
                <a:ea typeface="SimSun" panose="02010600030101010101" pitchFamily="2" charset="-122"/>
              </a:rPr>
              <a:t> 参照</a:t>
            </a:r>
            <a:r>
              <a:rPr lang="en-US" altLang="ja-JP">
                <a:latin typeface="SimSun" panose="02010600030101010101" pitchFamily="2" charset="-122"/>
                <a:ea typeface="SimSun" panose="02010600030101010101" pitchFamily="2" charset="-122"/>
              </a:rPr>
              <a:t>Google</a:t>
            </a:r>
            <a:r>
              <a:rPr lang="zh-CN" altLang="en-US">
                <a:latin typeface="SimSun" panose="02010600030101010101" pitchFamily="2" charset="-122"/>
                <a:ea typeface="SimSun" panose="02010600030101010101" pitchFamily="2" charset="-122"/>
              </a:rPr>
              <a:t> </a:t>
            </a:r>
            <a:r>
              <a:rPr lang="ja-JP" altLang="en-US">
                <a:latin typeface="SimSun" panose="02010600030101010101" pitchFamily="2" charset="-122"/>
                <a:ea typeface="SimSun" panose="02010600030101010101" pitchFamily="2" charset="-122"/>
              </a:rPr>
              <a:t>的 </a:t>
            </a:r>
            <a:r>
              <a:rPr lang="en-US">
                <a:latin typeface="SimSun" panose="02010600030101010101" pitchFamily="2" charset="-122"/>
                <a:ea typeface="SimSun" panose="02010600030101010101" pitchFamily="2" charset="-122"/>
              </a:rPr>
              <a:t>Dremel</a:t>
            </a:r>
            <a:r>
              <a:rPr lang="ja-JP" altLang="en-US">
                <a:latin typeface="SimSun" panose="02010600030101010101" pitchFamily="2" charset="-122"/>
                <a:ea typeface="SimSun" panose="02010600030101010101" pitchFamily="2" charset="-122"/>
              </a:rPr>
              <a:t>系统进行设计</a:t>
            </a:r>
            <a:r>
              <a:rPr lang="zh-CN" altLang="en-US">
                <a:latin typeface="SimSun" panose="02010600030101010101" pitchFamily="2" charset="-122"/>
                <a:ea typeface="SimSun" panose="02010600030101010101" pitchFamily="2" charset="-122"/>
              </a:rPr>
              <a:t>，</a:t>
            </a:r>
            <a:r>
              <a:rPr lang="ja-JP" altLang="en-US" b="0" i="0">
                <a:solidFill>
                  <a:srgbClr val="333333"/>
                </a:solidFill>
                <a:effectLst/>
                <a:latin typeface="SimSun" panose="02010600030101010101" pitchFamily="2" charset="-122"/>
                <a:ea typeface="SimSun" panose="02010600030101010101" pitchFamily="2" charset="-122"/>
              </a:rPr>
              <a:t>它提供</a:t>
            </a:r>
            <a:r>
              <a:rPr lang="en-US" b="0" i="0">
                <a:solidFill>
                  <a:srgbClr val="333333"/>
                </a:solidFill>
                <a:effectLst/>
                <a:latin typeface="SimSun" panose="02010600030101010101" pitchFamily="2" charset="-122"/>
                <a:ea typeface="SimSun" panose="02010600030101010101" pitchFamily="2" charset="-122"/>
              </a:rPr>
              <a:t>SQL</a:t>
            </a:r>
            <a:r>
              <a:rPr lang="ja-JP" altLang="en-US" b="0" i="0">
                <a:solidFill>
                  <a:srgbClr val="333333"/>
                </a:solidFill>
                <a:effectLst/>
                <a:latin typeface="SimSun" panose="02010600030101010101" pitchFamily="2" charset="-122"/>
                <a:ea typeface="SimSun" panose="02010600030101010101" pitchFamily="2" charset="-122"/>
              </a:rPr>
              <a:t>语义，能查询存储在</a:t>
            </a:r>
            <a:r>
              <a:rPr lang="en-US" b="0" i="0">
                <a:solidFill>
                  <a:srgbClr val="333333"/>
                </a:solidFill>
                <a:effectLst/>
                <a:latin typeface="SimSun" panose="02010600030101010101" pitchFamily="2" charset="-122"/>
                <a:ea typeface="SimSun" panose="02010600030101010101" pitchFamily="2" charset="-122"/>
              </a:rPr>
              <a:t>Hadoop</a:t>
            </a:r>
            <a:r>
              <a:rPr lang="ja-JP" altLang="en-US" b="0" i="0">
                <a:solidFill>
                  <a:srgbClr val="333333"/>
                </a:solidFill>
                <a:effectLst/>
                <a:latin typeface="SimSun" panose="02010600030101010101" pitchFamily="2" charset="-122"/>
                <a:ea typeface="SimSun" panose="02010600030101010101" pitchFamily="2" charset="-122"/>
              </a:rPr>
              <a:t>的</a:t>
            </a:r>
            <a:r>
              <a:rPr lang="en-US" b="0" i="0">
                <a:solidFill>
                  <a:srgbClr val="333333"/>
                </a:solidFill>
                <a:effectLst/>
                <a:latin typeface="SimSun" panose="02010600030101010101" pitchFamily="2" charset="-122"/>
                <a:ea typeface="SimSun" panose="02010600030101010101" pitchFamily="2" charset="-122"/>
              </a:rPr>
              <a:t>HDFS</a:t>
            </a:r>
            <a:r>
              <a:rPr lang="ja-JP" altLang="en-US" b="0" i="0">
                <a:solidFill>
                  <a:srgbClr val="333333"/>
                </a:solidFill>
                <a:effectLst/>
                <a:latin typeface="SimSun" panose="02010600030101010101" pitchFamily="2" charset="-122"/>
                <a:ea typeface="SimSun" panose="02010600030101010101" pitchFamily="2" charset="-122"/>
              </a:rPr>
              <a:t>和</a:t>
            </a:r>
            <a:r>
              <a:rPr lang="en-US" b="0" i="0">
                <a:solidFill>
                  <a:srgbClr val="333333"/>
                </a:solidFill>
                <a:effectLst/>
                <a:latin typeface="SimSun" panose="02010600030101010101" pitchFamily="2" charset="-122"/>
                <a:ea typeface="SimSun" panose="02010600030101010101" pitchFamily="2" charset="-122"/>
              </a:rPr>
              <a:t>HBase</a:t>
            </a:r>
            <a:r>
              <a:rPr lang="ja-JP" altLang="en-US" b="0" i="0">
                <a:solidFill>
                  <a:srgbClr val="333333"/>
                </a:solidFill>
                <a:effectLst/>
                <a:latin typeface="SimSun" panose="02010600030101010101" pitchFamily="2" charset="-122"/>
                <a:ea typeface="SimSun" panose="02010600030101010101" pitchFamily="2" charset="-122"/>
              </a:rPr>
              <a:t>中的</a:t>
            </a:r>
            <a:r>
              <a:rPr lang="en-US" b="0" i="0">
                <a:solidFill>
                  <a:srgbClr val="333333"/>
                </a:solidFill>
                <a:effectLst/>
                <a:latin typeface="SimSun" panose="02010600030101010101" pitchFamily="2" charset="-122"/>
                <a:ea typeface="SimSun" panose="02010600030101010101" pitchFamily="2" charset="-122"/>
              </a:rPr>
              <a:t>PB</a:t>
            </a:r>
            <a:r>
              <a:rPr lang="ja-JP" altLang="en-US" b="0" i="0">
                <a:solidFill>
                  <a:srgbClr val="333333"/>
                </a:solidFill>
                <a:effectLst/>
                <a:latin typeface="SimSun" panose="02010600030101010101" pitchFamily="2" charset="-122"/>
                <a:ea typeface="SimSun" panose="02010600030101010101" pitchFamily="2" charset="-122"/>
              </a:rPr>
              <a:t>级大数据</a:t>
            </a:r>
            <a:r>
              <a:rPr lang="zh-CN" altLang="en-US">
                <a:solidFill>
                  <a:srgbClr val="333333"/>
                </a:solidFill>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通过使用与商用并行关系数据库中类似的分布式查询引擎（由</a:t>
            </a:r>
            <a:r>
              <a:rPr lang="en-US">
                <a:latin typeface="SimSun" panose="02010600030101010101" pitchFamily="2" charset="-122"/>
                <a:ea typeface="SimSun" panose="02010600030101010101" pitchFamily="2" charset="-122"/>
              </a:rPr>
              <a:t>Query Planner、Query Coordinator</a:t>
            </a:r>
            <a:r>
              <a:rPr lang="ja-JP" altLang="en-US">
                <a:latin typeface="SimSun" panose="02010600030101010101" pitchFamily="2" charset="-122"/>
                <a:ea typeface="SimSun" panose="02010600030101010101" pitchFamily="2" charset="-122"/>
              </a:rPr>
              <a:t>和</a:t>
            </a:r>
            <a:r>
              <a:rPr lang="en-US">
                <a:latin typeface="SimSun" panose="02010600030101010101" pitchFamily="2" charset="-122"/>
                <a:ea typeface="SimSun" panose="02010600030101010101" pitchFamily="2" charset="-122"/>
              </a:rPr>
              <a:t>Query Exec Engine</a:t>
            </a:r>
            <a:r>
              <a:rPr lang="ja-JP" altLang="en-US">
                <a:latin typeface="SimSun" panose="02010600030101010101" pitchFamily="2" charset="-122"/>
                <a:ea typeface="SimSun" panose="02010600030101010101" pitchFamily="2" charset="-122"/>
              </a:rPr>
              <a:t>三部分组成），可以直接从</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或</a:t>
            </a:r>
            <a:r>
              <a:rPr lang="en-US">
                <a:latin typeface="SimSun" panose="02010600030101010101" pitchFamily="2" charset="-122"/>
                <a:ea typeface="SimSun" panose="02010600030101010101" pitchFamily="2" charset="-122"/>
              </a:rPr>
              <a:t>HBase</a:t>
            </a:r>
            <a:r>
              <a:rPr lang="ja-JP" altLang="en-US">
                <a:latin typeface="SimSun" panose="02010600030101010101" pitchFamily="2" charset="-122"/>
                <a:ea typeface="SimSun" panose="02010600030101010101" pitchFamily="2" charset="-122"/>
              </a:rPr>
              <a:t>中用</a:t>
            </a:r>
            <a:r>
              <a:rPr lang="en-US">
                <a:latin typeface="SimSun" panose="02010600030101010101" pitchFamily="2" charset="-122"/>
                <a:ea typeface="SimSun" panose="02010600030101010101" pitchFamily="2" charset="-122"/>
              </a:rPr>
              <a:t>SELECT、JOIN</a:t>
            </a:r>
            <a:r>
              <a:rPr lang="ja-JP" altLang="en-US">
                <a:latin typeface="SimSun" panose="02010600030101010101" pitchFamily="2" charset="-122"/>
                <a:ea typeface="SimSun" panose="02010600030101010101" pitchFamily="2" charset="-122"/>
              </a:rPr>
              <a:t>和统计函数查询数据，从而大大降低了延迟</a:t>
            </a:r>
            <a:r>
              <a:rPr lang="zh-CN" altLang="en-US">
                <a:latin typeface="SimSun" panose="02010600030101010101" pitchFamily="2" charset="-122"/>
                <a:ea typeface="SimSun" panose="02010600030101010101" pitchFamily="2" charset="-122"/>
              </a:rPr>
              <a:t>。</a:t>
            </a:r>
            <a:endParaRPr lang="en-US" altLang="zh-CN">
              <a:latin typeface="SimSun" panose="02010600030101010101" pitchFamily="2" charset="-122"/>
              <a:ea typeface="SimSun" panose="02010600030101010101" pitchFamily="2" charset="-122"/>
            </a:endParaRPr>
          </a:p>
          <a:p>
            <a:r>
              <a:rPr lang="ja-JP" altLang="en-US">
                <a:latin typeface="SimSun" panose="02010600030101010101" pitchFamily="2" charset="-122"/>
                <a:ea typeface="SimSun" panose="02010600030101010101" pitchFamily="2" charset="-122"/>
              </a:rPr>
              <a:t>其主要由</a:t>
            </a:r>
            <a:r>
              <a:rPr lang="en-US">
                <a:latin typeface="SimSun" panose="02010600030101010101" pitchFamily="2" charset="-122"/>
                <a:ea typeface="SimSun" panose="02010600030101010101" pitchFamily="2" charset="-122"/>
              </a:rPr>
              <a:t>Impalad，State Store</a:t>
            </a:r>
            <a:r>
              <a:rPr lang="ja-JP" altLang="en-US">
                <a:latin typeface="SimSun" panose="02010600030101010101" pitchFamily="2" charset="-122"/>
                <a:ea typeface="SimSun" panose="02010600030101010101" pitchFamily="2" charset="-122"/>
              </a:rPr>
              <a:t>和</a:t>
            </a:r>
            <a:r>
              <a:rPr lang="en-US">
                <a:latin typeface="SimSun" panose="02010600030101010101" pitchFamily="2" charset="-122"/>
                <a:ea typeface="SimSun" panose="02010600030101010101" pitchFamily="2" charset="-122"/>
              </a:rPr>
              <a:t>CLI</a:t>
            </a:r>
            <a:r>
              <a:rPr lang="ja-JP" altLang="en-US">
                <a:latin typeface="SimSun" panose="02010600030101010101" pitchFamily="2" charset="-122"/>
                <a:ea typeface="SimSun" panose="02010600030101010101" pitchFamily="2" charset="-122"/>
              </a:rPr>
              <a:t>三部分组成</a:t>
            </a:r>
            <a:r>
              <a:rPr lang="en-US" altLang="ja-JP">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DF68C43F-98DB-C045-A54D-180C14B233DB}"/>
              </a:ext>
            </a:extLst>
          </p:cNvPr>
          <p:cNvPicPr>
            <a:picLocks noChangeAspect="1"/>
          </p:cNvPicPr>
          <p:nvPr/>
        </p:nvPicPr>
        <p:blipFill>
          <a:blip r:embed="rId2"/>
          <a:stretch>
            <a:fillRect/>
          </a:stretch>
        </p:blipFill>
        <p:spPr>
          <a:xfrm>
            <a:off x="735569" y="3290318"/>
            <a:ext cx="5014440" cy="2808087"/>
          </a:xfrm>
          <a:prstGeom prst="rect">
            <a:avLst/>
          </a:prstGeom>
        </p:spPr>
      </p:pic>
      <p:pic>
        <p:nvPicPr>
          <p:cNvPr id="6" name="Picture 5">
            <a:extLst>
              <a:ext uri="{FF2B5EF4-FFF2-40B4-BE49-F238E27FC236}">
                <a16:creationId xmlns:a16="http://schemas.microsoft.com/office/drawing/2014/main" id="{9231131A-E10D-314B-81BD-BDEAAB4E16D2}"/>
              </a:ext>
            </a:extLst>
          </p:cNvPr>
          <p:cNvPicPr>
            <a:picLocks noChangeAspect="1"/>
          </p:cNvPicPr>
          <p:nvPr/>
        </p:nvPicPr>
        <p:blipFill>
          <a:blip r:embed="rId3"/>
          <a:stretch>
            <a:fillRect/>
          </a:stretch>
        </p:blipFill>
        <p:spPr>
          <a:xfrm>
            <a:off x="6193653" y="3456805"/>
            <a:ext cx="5422900" cy="2641600"/>
          </a:xfrm>
          <a:prstGeom prst="rect">
            <a:avLst/>
          </a:prstGeom>
        </p:spPr>
      </p:pic>
    </p:spTree>
    <p:extLst>
      <p:ext uri="{BB962C8B-B14F-4D97-AF65-F5344CB8AC3E}">
        <p14:creationId xmlns:p14="http://schemas.microsoft.com/office/powerpoint/2010/main" val="102701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18004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五</a:t>
            </a:r>
            <a:r>
              <a:rPr lang="zh-CN" altLang="en-US" sz="2800">
                <a:latin typeface="SimSun" panose="02010600030101010101" pitchFamily="2" charset="-122"/>
                <a:ea typeface="SimSun" panose="02010600030101010101" pitchFamily="2" charset="-122"/>
              </a:rPr>
              <a:t>、</a:t>
            </a:r>
            <a:r>
              <a:rPr lang="en-US" altLang="zh-CN" sz="2800">
                <a:latin typeface="SimSun" panose="02010600030101010101" pitchFamily="2" charset="-122"/>
                <a:ea typeface="SimSun" panose="02010600030101010101" pitchFamily="2" charset="-122"/>
              </a:rPr>
              <a:t>Scala</a:t>
            </a:r>
          </a:p>
        </p:txBody>
      </p:sp>
      <p:sp>
        <p:nvSpPr>
          <p:cNvPr id="4" name="Rectangle 3">
            <a:extLst>
              <a:ext uri="{FF2B5EF4-FFF2-40B4-BE49-F238E27FC236}">
                <a16:creationId xmlns:a16="http://schemas.microsoft.com/office/drawing/2014/main" id="{19C0B472-699C-354D-842E-7D6E16349614}"/>
              </a:ext>
            </a:extLst>
          </p:cNvPr>
          <p:cNvSpPr/>
          <p:nvPr/>
        </p:nvSpPr>
        <p:spPr>
          <a:xfrm>
            <a:off x="992777" y="832191"/>
            <a:ext cx="10696715" cy="2308324"/>
          </a:xfrm>
          <a:prstGeom prst="rect">
            <a:avLst/>
          </a:prstGeom>
        </p:spPr>
        <p:txBody>
          <a:bodyPr wrap="square">
            <a:spAutoFit/>
          </a:bodyPr>
          <a:lstStyle/>
          <a:p>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是一门多范式的编程语言，设计初衷是要集成面向对象编程和函数式编程的各种特性。 运行于</a:t>
            </a:r>
            <a:r>
              <a:rPr lang="en-US" altLang="ja-JP">
                <a:latin typeface="SimSun" panose="02010600030101010101" pitchFamily="2" charset="-122"/>
                <a:ea typeface="SimSun" panose="02010600030101010101" pitchFamily="2" charset="-122"/>
              </a:rPr>
              <a:t>Java</a:t>
            </a:r>
            <a:r>
              <a:rPr lang="ja-JP" altLang="en-US">
                <a:latin typeface="SimSun" panose="02010600030101010101" pitchFamily="2" charset="-122"/>
                <a:ea typeface="SimSun" panose="02010600030101010101" pitchFamily="2" charset="-122"/>
              </a:rPr>
              <a:t>平台（</a:t>
            </a:r>
            <a:r>
              <a:rPr lang="en-US" altLang="ja-JP">
                <a:latin typeface="SimSun" panose="02010600030101010101" pitchFamily="2" charset="-122"/>
                <a:ea typeface="SimSun" panose="02010600030101010101" pitchFamily="2" charset="-122"/>
              </a:rPr>
              <a:t>Java</a:t>
            </a:r>
            <a:r>
              <a:rPr lang="ja-JP" altLang="en-US">
                <a:latin typeface="SimSun" panose="02010600030101010101" pitchFamily="2" charset="-122"/>
                <a:ea typeface="SimSun" panose="02010600030101010101" pitchFamily="2" charset="-122"/>
              </a:rPr>
              <a:t>虚拟机），并兼容现有的</a:t>
            </a:r>
            <a:r>
              <a:rPr lang="en-US" altLang="ja-JP">
                <a:latin typeface="SimSun" panose="02010600030101010101" pitchFamily="2" charset="-122"/>
                <a:ea typeface="SimSun" panose="02010600030101010101" pitchFamily="2" charset="-122"/>
              </a:rPr>
              <a:t>Java</a:t>
            </a:r>
            <a:r>
              <a:rPr lang="ja-JP" altLang="en-US">
                <a:latin typeface="SimSun" panose="02010600030101010101" pitchFamily="2" charset="-122"/>
                <a:ea typeface="SimSun" panose="02010600030101010101" pitchFamily="2" charset="-122"/>
              </a:rPr>
              <a:t>程序。它也能运行于</a:t>
            </a:r>
            <a:r>
              <a:rPr lang="en-US" altLang="ja-JP">
                <a:latin typeface="SimSun" panose="02010600030101010101" pitchFamily="2" charset="-122"/>
                <a:ea typeface="SimSun" panose="02010600030101010101" pitchFamily="2" charset="-122"/>
              </a:rPr>
              <a:t>CLDC</a:t>
            </a:r>
            <a:r>
              <a:rPr lang="ja-JP" altLang="en-US">
                <a:latin typeface="SimSun" panose="02010600030101010101" pitchFamily="2" charset="-122"/>
                <a:ea typeface="SimSun" panose="02010600030101010101" pitchFamily="2" charset="-122"/>
              </a:rPr>
              <a:t>配置的</a:t>
            </a:r>
            <a:r>
              <a:rPr lang="en-US" altLang="ja-JP">
                <a:latin typeface="SimSun" panose="02010600030101010101" pitchFamily="2" charset="-122"/>
                <a:ea typeface="SimSun" panose="02010600030101010101" pitchFamily="2" charset="-122"/>
              </a:rPr>
              <a:t>Java ME</a:t>
            </a:r>
            <a:r>
              <a:rPr lang="ja-JP" altLang="en-US">
                <a:latin typeface="SimSun" panose="02010600030101010101" pitchFamily="2" charset="-122"/>
                <a:ea typeface="SimSun" panose="02010600030101010101" pitchFamily="2" charset="-122"/>
              </a:rPr>
              <a:t>中。</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是一种纯面向对象的语言，每个值都是对象。对象的数据类型以及行为由类和特质描述。类抽象机制的扩展有两种途径。一种途径是子类继承，另一种途径是灵活的混入机制。这两种途径能避免多重继承的种种问题。</a:t>
            </a:r>
            <a:endParaRPr lang="en-US" altLang="ja-JP">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也是一种函数式语言，其函数也能当成值来使用。</a:t>
            </a:r>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提供了轻量级的语法用以定义匿名函数，支持高阶函数，允许嵌套多层函数，并支持柯里化。</a:t>
            </a:r>
            <a:r>
              <a:rPr lang="en-US">
                <a:latin typeface="SimSun" panose="02010600030101010101" pitchFamily="2" charset="-122"/>
                <a:ea typeface="SimSun" panose="02010600030101010101" pitchFamily="2" charset="-122"/>
              </a:rPr>
              <a:t>Scala</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case class</a:t>
            </a:r>
            <a:r>
              <a:rPr lang="ja-JP" altLang="en-US">
                <a:latin typeface="SimSun" panose="02010600030101010101" pitchFamily="2" charset="-122"/>
                <a:ea typeface="SimSun" panose="02010600030101010101" pitchFamily="2" charset="-122"/>
              </a:rPr>
              <a:t>及其内置的模式匹配相当于函数式编程语言中常用的代数类型。</a:t>
            </a:r>
            <a:endParaRPr lang="en-US">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1C257F6D-3760-FD49-96C9-649CC86ED08A}"/>
              </a:ext>
            </a:extLst>
          </p:cNvPr>
          <p:cNvSpPr/>
          <p:nvPr/>
        </p:nvSpPr>
        <p:spPr>
          <a:xfrm>
            <a:off x="9314289" y="6581001"/>
            <a:ext cx="4224233"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https://zh.wikipedia.org/wiki/Scala</a:t>
            </a:r>
          </a:p>
        </p:txBody>
      </p:sp>
      <p:sp>
        <p:nvSpPr>
          <p:cNvPr id="3" name="Rectangle 2">
            <a:extLst>
              <a:ext uri="{FF2B5EF4-FFF2-40B4-BE49-F238E27FC236}">
                <a16:creationId xmlns:a16="http://schemas.microsoft.com/office/drawing/2014/main" id="{2B9052C6-9116-2644-94A0-BD03582E27F0}"/>
              </a:ext>
            </a:extLst>
          </p:cNvPr>
          <p:cNvSpPr/>
          <p:nvPr/>
        </p:nvSpPr>
        <p:spPr>
          <a:xfrm>
            <a:off x="8544848" y="6319446"/>
            <a:ext cx="5378395" cy="369332"/>
          </a:xfrm>
          <a:prstGeom prst="rect">
            <a:avLst/>
          </a:prstGeom>
        </p:spPr>
        <p:txBody>
          <a:bodyPr wrap="none">
            <a:spAutoFit/>
          </a:bodyPr>
          <a:lstStyle/>
          <a:p>
            <a:r>
              <a:rPr lang="en-US">
                <a:latin typeface="SimSun" panose="02010600030101010101" pitchFamily="2" charset="-122"/>
                <a:ea typeface="SimSun" panose="02010600030101010101" pitchFamily="2" charset="-122"/>
              </a:rPr>
              <a:t>https://www.infoq.cn/article/scala-technology</a:t>
            </a:r>
          </a:p>
        </p:txBody>
      </p:sp>
      <p:sp>
        <p:nvSpPr>
          <p:cNvPr id="7" name="TextBox 6">
            <a:extLst>
              <a:ext uri="{FF2B5EF4-FFF2-40B4-BE49-F238E27FC236}">
                <a16:creationId xmlns:a16="http://schemas.microsoft.com/office/drawing/2014/main" id="{867FB67B-2AD2-CC40-AF23-19B6F31A112F}"/>
              </a:ext>
            </a:extLst>
          </p:cNvPr>
          <p:cNvSpPr txBox="1"/>
          <p:nvPr/>
        </p:nvSpPr>
        <p:spPr>
          <a:xfrm>
            <a:off x="992777" y="4063845"/>
            <a:ext cx="3571812" cy="369332"/>
          </a:xfrm>
          <a:prstGeom prst="rect">
            <a:avLst/>
          </a:prstGeom>
          <a:noFill/>
        </p:spPr>
        <p:txBody>
          <a:bodyPr wrap="none" rtlCol="0">
            <a:spAutoFit/>
          </a:bodyPr>
          <a:lstStyle/>
          <a:p>
            <a:r>
              <a:rPr lang="en-US">
                <a:latin typeface="SimSun" panose="02010600030101010101" pitchFamily="2" charset="-122"/>
                <a:ea typeface="SimSun" panose="02010600030101010101" pitchFamily="2" charset="-122"/>
              </a:rPr>
              <a:t>Spark </a:t>
            </a:r>
            <a:r>
              <a:rPr lang="ja-JP" altLang="en-US">
                <a:latin typeface="SimSun" panose="02010600030101010101" pitchFamily="2" charset="-122"/>
                <a:ea typeface="SimSun" panose="02010600030101010101" pitchFamily="2" charset="-122"/>
              </a:rPr>
              <a:t>和</a:t>
            </a:r>
            <a:r>
              <a:rPr lang="en-US" altLang="ja-JP">
                <a:latin typeface="SimSun" panose="02010600030101010101" pitchFamily="2" charset="-122"/>
                <a:ea typeface="SimSun" panose="02010600030101010101" pitchFamily="2" charset="-122"/>
              </a:rPr>
              <a:t>Flink </a:t>
            </a:r>
            <a:r>
              <a:rPr lang="ja-JP" altLang="en-US">
                <a:latin typeface="SimSun" panose="02010600030101010101" pitchFamily="2" charset="-122"/>
                <a:ea typeface="SimSun" panose="02010600030101010101" pitchFamily="2" charset="-122"/>
              </a:rPr>
              <a:t>均有</a:t>
            </a:r>
            <a:r>
              <a:rPr lang="en-US" altLang="ja-JP">
                <a:latin typeface="SimSun" panose="02010600030101010101" pitchFamily="2" charset="-122"/>
                <a:ea typeface="SimSun" panose="02010600030101010101" pitchFamily="2" charset="-122"/>
              </a:rPr>
              <a:t>Scala</a:t>
            </a:r>
            <a:r>
              <a:rPr lang="zh-CN" altLang="en-US">
                <a:latin typeface="SimSun" panose="02010600030101010101" pitchFamily="2" charset="-122"/>
                <a:ea typeface="SimSun" panose="02010600030101010101" pitchFamily="2" charset="-122"/>
              </a:rPr>
              <a:t> </a:t>
            </a:r>
            <a:r>
              <a:rPr lang="en-US" altLang="zh-CN">
                <a:latin typeface="SimSun" panose="02010600030101010101" pitchFamily="2" charset="-122"/>
                <a:ea typeface="SimSun" panose="02010600030101010101" pitchFamily="2" charset="-122"/>
              </a:rPr>
              <a:t>API</a:t>
            </a:r>
            <a:r>
              <a:rPr lang="zh-CN" altLang="en-US">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41AC3432-96A2-454F-8152-916D91F66F6B}"/>
              </a:ext>
            </a:extLst>
          </p:cNvPr>
          <p:cNvSpPr/>
          <p:nvPr/>
        </p:nvSpPr>
        <p:spPr>
          <a:xfrm>
            <a:off x="992777" y="3140515"/>
            <a:ext cx="11001515" cy="923330"/>
          </a:xfrm>
          <a:prstGeom prst="rect">
            <a:avLst/>
          </a:prstGeom>
        </p:spPr>
        <p:txBody>
          <a:bodyPr wrap="square">
            <a:spAutoFit/>
          </a:bodyPr>
          <a:lstStyle/>
          <a:p>
            <a:r>
              <a:rPr lang="ja-JP" altLang="en-US" i="0">
                <a:effectLst/>
                <a:latin typeface="SimSun" panose="02010600030101010101" pitchFamily="2" charset="-122"/>
                <a:ea typeface="SimSun" panose="02010600030101010101" pitchFamily="2" charset="-122"/>
              </a:rPr>
              <a:t>使用</a:t>
            </a:r>
            <a:r>
              <a:rPr lang="en-US" altLang="ja-JP">
                <a:latin typeface="SimSun" panose="02010600030101010101" pitchFamily="2" charset="-122"/>
                <a:ea typeface="SimSun" panose="02010600030101010101" pitchFamily="2" charset="-122"/>
              </a:rPr>
              <a:t>Actor</a:t>
            </a:r>
            <a:r>
              <a:rPr lang="ja-JP" altLang="en-US" i="0">
                <a:effectLst/>
                <a:latin typeface="SimSun" panose="02010600030101010101" pitchFamily="2" charset="-122"/>
                <a:ea typeface="SimSun" panose="02010600030101010101" pitchFamily="2" charset="-122"/>
              </a:rPr>
              <a:t>作为其并发模型，</a:t>
            </a:r>
            <a:r>
              <a:rPr lang="en-US" i="0">
                <a:effectLst/>
                <a:latin typeface="SimSun" panose="02010600030101010101" pitchFamily="2" charset="-122"/>
                <a:ea typeface="SimSun" panose="02010600030101010101" pitchFamily="2" charset="-122"/>
              </a:rPr>
              <a:t>Actor</a:t>
            </a:r>
            <a:r>
              <a:rPr lang="ja-JP" altLang="en-US" i="0">
                <a:effectLst/>
                <a:latin typeface="SimSun" panose="02010600030101010101" pitchFamily="2" charset="-122"/>
                <a:ea typeface="SimSun" panose="02010600030101010101" pitchFamily="2" charset="-122"/>
              </a:rPr>
              <a:t>是类似线程的实体，可以复用线程，</a:t>
            </a:r>
            <a:r>
              <a:rPr lang="ja-JP" altLang="en-US">
                <a:latin typeface="SimSun" panose="02010600030101010101" pitchFamily="2" charset="-122"/>
                <a:ea typeface="SimSun" panose="02010600030101010101" pitchFamily="2" charset="-122"/>
              </a:rPr>
              <a:t>可以简化并发编程，好利用多核</a:t>
            </a:r>
            <a:r>
              <a:rPr lang="en-US">
                <a:latin typeface="SimSun" panose="02010600030101010101" pitchFamily="2" charset="-122"/>
                <a:ea typeface="SimSun" panose="02010600030101010101" pitchFamily="2" charset="-122"/>
              </a:rPr>
              <a:t>CPU</a:t>
            </a:r>
            <a:r>
              <a:rPr lang="ja-JP" altLang="en-US">
                <a:latin typeface="SimSun" panose="02010600030101010101" pitchFamily="2" charset="-122"/>
                <a:ea typeface="SimSun" panose="02010600030101010101" pitchFamily="2" charset="-122"/>
              </a:rPr>
              <a:t>的能力</a:t>
            </a:r>
            <a:r>
              <a:rPr lang="zh-CN" altLang="en-US">
                <a:latin typeface="SimSun" panose="02010600030101010101" pitchFamily="2" charset="-122"/>
                <a:ea typeface="SimSun" panose="02010600030101010101" pitchFamily="2" charset="-122"/>
              </a:rPr>
              <a:t>，</a:t>
            </a:r>
            <a:r>
              <a:rPr lang="ja-JP" altLang="en-US" i="0">
                <a:effectLst/>
                <a:latin typeface="SimSun" panose="02010600030101010101" pitchFamily="2" charset="-122"/>
                <a:ea typeface="SimSun" panose="02010600030101010101" pitchFamily="2" charset="-122"/>
              </a:rPr>
              <a:t>因此可以在程序中可以使用数百万个</a:t>
            </a:r>
            <a:r>
              <a:rPr lang="en-US" i="0">
                <a:effectLst/>
                <a:latin typeface="SimSun" panose="02010600030101010101" pitchFamily="2" charset="-122"/>
                <a:ea typeface="SimSun" panose="02010600030101010101" pitchFamily="2" charset="-122"/>
              </a:rPr>
              <a:t>Actor,</a:t>
            </a:r>
            <a:r>
              <a:rPr lang="ja-JP" altLang="en-US" i="0">
                <a:effectLst/>
                <a:latin typeface="SimSun" panose="02010600030101010101" pitchFamily="2" charset="-122"/>
                <a:ea typeface="SimSun" panose="02010600030101010101" pitchFamily="2" charset="-122"/>
              </a:rPr>
              <a:t>而线程只能创建数千个。在</a:t>
            </a:r>
            <a:r>
              <a:rPr lang="en-US" altLang="ja-JP" i="0">
                <a:effectLst/>
                <a:latin typeface="SimSun" panose="02010600030101010101" pitchFamily="2" charset="-122"/>
                <a:ea typeface="SimSun" panose="02010600030101010101" pitchFamily="2" charset="-122"/>
              </a:rPr>
              <a:t>2.10</a:t>
            </a:r>
            <a:r>
              <a:rPr lang="ja-JP" altLang="en-US" i="0">
                <a:effectLst/>
                <a:latin typeface="SimSun" panose="02010600030101010101" pitchFamily="2" charset="-122"/>
                <a:ea typeface="SimSun" panose="02010600030101010101" pitchFamily="2" charset="-122"/>
              </a:rPr>
              <a:t>之后的版本中，使用</a:t>
            </a:r>
            <a:r>
              <a:rPr lang="en-US" i="0">
                <a:effectLst/>
                <a:latin typeface="SimSun" panose="02010600030101010101" pitchFamily="2" charset="-122"/>
                <a:ea typeface="SimSun" panose="02010600030101010101" pitchFamily="2" charset="-122"/>
              </a:rPr>
              <a:t>Akka</a:t>
            </a:r>
            <a:r>
              <a:rPr lang="ja-JP" altLang="en-US" i="0">
                <a:effectLst/>
                <a:latin typeface="SimSun" panose="02010600030101010101" pitchFamily="2" charset="-122"/>
                <a:ea typeface="SimSun" panose="02010600030101010101" pitchFamily="2" charset="-122"/>
              </a:rPr>
              <a:t>作为其默认</a:t>
            </a:r>
            <a:r>
              <a:rPr lang="en-US" i="0">
                <a:effectLst/>
                <a:latin typeface="SimSun" panose="02010600030101010101" pitchFamily="2" charset="-122"/>
                <a:ea typeface="SimSun" panose="02010600030101010101" pitchFamily="2" charset="-122"/>
              </a:rPr>
              <a:t>Actor</a:t>
            </a:r>
            <a:r>
              <a:rPr lang="ja-JP" altLang="en-US" i="0">
                <a:effectLst/>
                <a:latin typeface="SimSun" panose="02010600030101010101" pitchFamily="2" charset="-122"/>
                <a:ea typeface="SimSun" panose="02010600030101010101" pitchFamily="2" charset="-122"/>
              </a:rPr>
              <a:t>实现</a:t>
            </a:r>
            <a:r>
              <a:rPr lang="zh-CN" altLang="en-US" i="0">
                <a:effectLst/>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但是</a:t>
            </a:r>
            <a:r>
              <a:rPr lang="en-US">
                <a:latin typeface="SimSun" panose="02010600030101010101" pitchFamily="2" charset="-122"/>
                <a:ea typeface="SimSun" panose="02010600030101010101" pitchFamily="2" charset="-122"/>
              </a:rPr>
              <a:t>Scala Actor</a:t>
            </a:r>
            <a:r>
              <a:rPr lang="ja-JP" altLang="en-US">
                <a:latin typeface="SimSun" panose="02010600030101010101" pitchFamily="2" charset="-122"/>
                <a:ea typeface="SimSun" panose="02010600030101010101" pitchFamily="2" charset="-122"/>
              </a:rPr>
              <a:t>概念和原理都还是相同的</a:t>
            </a:r>
            <a:r>
              <a:rPr lang="ja-JP" altLang="en-US" i="0">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2140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FFE91-AC02-0C4E-89E3-55E1E00F0C40}"/>
              </a:ext>
            </a:extLst>
          </p:cNvPr>
          <p:cNvSpPr txBox="1"/>
          <p:nvPr/>
        </p:nvSpPr>
        <p:spPr>
          <a:xfrm>
            <a:off x="1207363" y="166303"/>
            <a:ext cx="628890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大数据处理过程</a:t>
            </a:r>
            <a:endParaRPr lang="en-US" altLang="ja-JP" sz="28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CFA8CBAB-694E-564B-86D1-DE2B874881BE}"/>
              </a:ext>
            </a:extLst>
          </p:cNvPr>
          <p:cNvSpPr/>
          <p:nvPr/>
        </p:nvSpPr>
        <p:spPr>
          <a:xfrm>
            <a:off x="1044562" y="689465"/>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1</a:t>
            </a:r>
            <a:r>
              <a:rPr lang="zh-CN" altLang="en-US" b="1" i="0">
                <a:effectLst/>
                <a:latin typeface="SimSun" panose="02010600030101010101" pitchFamily="2" charset="-122"/>
                <a:ea typeface="SimSun" panose="02010600030101010101" pitchFamily="2" charset="-122"/>
              </a:rPr>
              <a:t>、</a:t>
            </a:r>
            <a:r>
              <a:rPr lang="ja-JP" altLang="en-US" b="1" i="0">
                <a:effectLst/>
                <a:latin typeface="SimSun" panose="02010600030101010101" pitchFamily="2" charset="-122"/>
                <a:ea typeface="SimSun" panose="02010600030101010101" pitchFamily="2" charset="-122"/>
              </a:rPr>
              <a:t>采集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大数据的采集是指利用多个数据库来接收发自客户端（</a:t>
            </a:r>
            <a:r>
              <a:rPr lang="en-US" i="0">
                <a:effectLst/>
                <a:latin typeface="SimSun" panose="02010600030101010101" pitchFamily="2" charset="-122"/>
                <a:ea typeface="SimSun" panose="02010600030101010101" pitchFamily="2" charset="-122"/>
              </a:rPr>
              <a:t>Web、App</a:t>
            </a:r>
            <a:r>
              <a:rPr lang="ja-JP" altLang="en-US" i="0">
                <a:effectLst/>
                <a:latin typeface="SimSun" panose="02010600030101010101" pitchFamily="2" charset="-122"/>
                <a:ea typeface="SimSun" panose="02010600030101010101" pitchFamily="2" charset="-122"/>
              </a:rPr>
              <a:t>或者传感器形式等）的数据，并且用户可以通过这些数据库来进行简单的查询和处理工作。采集过程中，其主要特点和挑战是并发数高，因为同时有可能会有成千上万的用户来进行访问和操作，并且如何在这些</a:t>
            </a:r>
            <a:r>
              <a:rPr lang="ja-JP" altLang="en-US" i="0" u="none" strike="noStrike">
                <a:effectLst/>
                <a:latin typeface="SimSun" panose="02010600030101010101" pitchFamily="2" charset="-122"/>
                <a:ea typeface="SimSun" panose="02010600030101010101" pitchFamily="2" charset="-122"/>
              </a:rPr>
              <a:t>数据库</a:t>
            </a:r>
            <a:r>
              <a:rPr lang="ja-JP" altLang="en-US" i="0">
                <a:effectLst/>
                <a:latin typeface="SimSun" panose="02010600030101010101" pitchFamily="2" charset="-122"/>
                <a:ea typeface="SimSun" panose="02010600030101010101" pitchFamily="2" charset="-122"/>
              </a:rPr>
              <a:t>之间进行负载均衡和分片的确是需要深入的思考和设计。</a:t>
            </a:r>
          </a:p>
        </p:txBody>
      </p:sp>
      <p:sp>
        <p:nvSpPr>
          <p:cNvPr id="6" name="Rectangle 5">
            <a:extLst>
              <a:ext uri="{FF2B5EF4-FFF2-40B4-BE49-F238E27FC236}">
                <a16:creationId xmlns:a16="http://schemas.microsoft.com/office/drawing/2014/main" id="{8F96912E-3B22-3649-A7AF-880844C472D5}"/>
              </a:ext>
            </a:extLst>
          </p:cNvPr>
          <p:cNvSpPr/>
          <p:nvPr/>
        </p:nvSpPr>
        <p:spPr>
          <a:xfrm>
            <a:off x="1044562" y="2166793"/>
            <a:ext cx="10965150" cy="1477328"/>
          </a:xfrm>
          <a:prstGeom prst="rect">
            <a:avLst/>
          </a:prstGeom>
        </p:spPr>
        <p:txBody>
          <a:bodyPr wrap="square">
            <a:spAutoFit/>
          </a:bodyPr>
          <a:lstStyle/>
          <a:p>
            <a:r>
              <a:rPr lang="en-US" altLang="zh-CN" b="1" i="0">
                <a:effectLst/>
                <a:latin typeface="SimSun" panose="02010600030101010101" pitchFamily="2" charset="-122"/>
                <a:ea typeface="SimSun" panose="02010600030101010101" pitchFamily="2" charset="-122"/>
              </a:rPr>
              <a:t>2</a:t>
            </a:r>
            <a:r>
              <a:rPr lang="zh-CN" altLang="en-US" b="1" i="0">
                <a:effectLst/>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导入</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预处理</a:t>
            </a:r>
            <a:endParaRPr lang="en-US" altLang="ja-JP" b="1" i="0">
              <a:effectLst/>
              <a:latin typeface="SimSun" panose="02010600030101010101" pitchFamily="2" charset="-122"/>
              <a:ea typeface="SimSun" panose="02010600030101010101" pitchFamily="2" charset="-122"/>
            </a:endParaRPr>
          </a:p>
          <a:p>
            <a:r>
              <a:rPr lang="ja-JP" altLang="en-US" i="0">
                <a:effectLst/>
                <a:latin typeface="SimSun" panose="02010600030101010101" pitchFamily="2" charset="-122"/>
                <a:ea typeface="SimSun" panose="02010600030101010101" pitchFamily="2" charset="-122"/>
              </a:rPr>
              <a:t>虽然采集端本身会有很多数据库，但是如果要对这些海量数据进行有效的分析，还是</a:t>
            </a:r>
            <a:r>
              <a:rPr lang="ja-JP" altLang="en-US" i="0" u="none" strike="noStrike">
                <a:effectLst/>
                <a:latin typeface="SimSun" panose="02010600030101010101" pitchFamily="2" charset="-122"/>
                <a:ea typeface="SimSun" panose="02010600030101010101" pitchFamily="2" charset="-122"/>
              </a:rPr>
              <a:t>应该</a:t>
            </a:r>
            <a:r>
              <a:rPr lang="ja-JP" altLang="en-US" i="0">
                <a:effectLst/>
                <a:latin typeface="SimSun" panose="02010600030101010101" pitchFamily="2" charset="-122"/>
                <a:ea typeface="SimSun" panose="02010600030101010101" pitchFamily="2" charset="-122"/>
              </a:rPr>
              <a:t>将这些来自前端的数据导入到一个集中的大型分布式数据库，或者分布式存储集群，并且可以在导入基础上做一些简单的清洗和预处理工作。这个过程的特点和挑战主要是导入的数据量大，每秒钟的导入量经常会达到百兆，甚至千兆级别。</a:t>
            </a:r>
          </a:p>
        </p:txBody>
      </p:sp>
      <p:sp>
        <p:nvSpPr>
          <p:cNvPr id="10" name="Rectangle 9">
            <a:extLst>
              <a:ext uri="{FF2B5EF4-FFF2-40B4-BE49-F238E27FC236}">
                <a16:creationId xmlns:a16="http://schemas.microsoft.com/office/drawing/2014/main" id="{286C4C86-23E7-C549-A93E-3FE2FAE5D5B9}"/>
              </a:ext>
            </a:extLst>
          </p:cNvPr>
          <p:cNvSpPr/>
          <p:nvPr/>
        </p:nvSpPr>
        <p:spPr>
          <a:xfrm>
            <a:off x="1044562" y="3705618"/>
            <a:ext cx="10965150" cy="1200329"/>
          </a:xfrm>
          <a:prstGeom prst="rect">
            <a:avLst/>
          </a:prstGeom>
        </p:spPr>
        <p:txBody>
          <a:bodyPr wrap="square">
            <a:spAutoFit/>
          </a:bodyPr>
          <a:lstStyle/>
          <a:p>
            <a:r>
              <a:rPr lang="en-US" altLang="zh-CN" b="1">
                <a:latin typeface="SimSun" panose="02010600030101010101" pitchFamily="2" charset="-122"/>
                <a:ea typeface="SimSun" panose="02010600030101010101" pitchFamily="2" charset="-122"/>
              </a:rPr>
              <a:t>3</a:t>
            </a:r>
            <a:r>
              <a:rPr lang="zh-CN" altLang="en-US"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统计</a:t>
            </a:r>
            <a:r>
              <a:rPr lang="en-US" altLang="ja-JP" b="1">
                <a:latin typeface="SimSun" panose="02010600030101010101" pitchFamily="2" charset="-122"/>
                <a:ea typeface="SimSun" panose="02010600030101010101" pitchFamily="2" charset="-122"/>
              </a:rPr>
              <a:t>/</a:t>
            </a:r>
            <a:r>
              <a:rPr lang="ja-JP" altLang="en-US" b="1">
                <a:latin typeface="SimSun" panose="02010600030101010101" pitchFamily="2" charset="-122"/>
                <a:ea typeface="SimSun" panose="02010600030101010101" pitchFamily="2" charset="-122"/>
              </a:rPr>
              <a:t>分析</a:t>
            </a:r>
          </a:p>
          <a:p>
            <a:r>
              <a:rPr lang="ja-JP" altLang="en-US">
                <a:latin typeface="SimSun" panose="02010600030101010101" pitchFamily="2" charset="-122"/>
                <a:ea typeface="SimSun" panose="02010600030101010101" pitchFamily="2" charset="-122"/>
              </a:rPr>
              <a:t>　　统计与分析主要利用分布式数据库，或者分布式计算集群来对存储于其内的海量数据进行普通的分析和分类汇总等，以满足大多数常见的分析需求，在这方面，一些批处理或者基于半结构化数据的需求可以使用</a:t>
            </a:r>
            <a:r>
              <a:rPr lang="en-US">
                <a:latin typeface="SimSun" panose="02010600030101010101" pitchFamily="2" charset="-122"/>
                <a:ea typeface="SimSun" panose="02010600030101010101" pitchFamily="2" charset="-122"/>
              </a:rPr>
              <a:t>Hadoop。</a:t>
            </a:r>
          </a:p>
        </p:txBody>
      </p:sp>
      <p:sp>
        <p:nvSpPr>
          <p:cNvPr id="11" name="Rectangle 10">
            <a:extLst>
              <a:ext uri="{FF2B5EF4-FFF2-40B4-BE49-F238E27FC236}">
                <a16:creationId xmlns:a16="http://schemas.microsoft.com/office/drawing/2014/main" id="{46DA677C-77CF-404A-829D-845FC178A200}"/>
              </a:ext>
            </a:extLst>
          </p:cNvPr>
          <p:cNvSpPr/>
          <p:nvPr/>
        </p:nvSpPr>
        <p:spPr>
          <a:xfrm>
            <a:off x="1044562" y="4967444"/>
            <a:ext cx="10965150" cy="1477328"/>
          </a:xfrm>
          <a:prstGeom prst="rect">
            <a:avLst/>
          </a:prstGeom>
        </p:spPr>
        <p:txBody>
          <a:bodyPr wrap="square">
            <a:spAutoFit/>
          </a:bodyPr>
          <a:lstStyle/>
          <a:p>
            <a:r>
              <a:rPr lang="en-US" altLang="ja-JP" b="1">
                <a:latin typeface="SimSun" panose="02010600030101010101" pitchFamily="2" charset="-122"/>
                <a:ea typeface="SimSun" panose="02010600030101010101" pitchFamily="2" charset="-122"/>
              </a:rPr>
              <a:t>4. </a:t>
            </a:r>
            <a:r>
              <a:rPr lang="ja-JP" altLang="en-US" b="1">
                <a:latin typeface="SimSun" panose="02010600030101010101" pitchFamily="2" charset="-122"/>
                <a:ea typeface="SimSun" panose="02010600030101010101" pitchFamily="2" charset="-122"/>
              </a:rPr>
              <a:t>挖掘</a:t>
            </a:r>
          </a:p>
          <a:p>
            <a:r>
              <a:rPr lang="ja-JP" altLang="en-US">
                <a:latin typeface="SimSun" panose="02010600030101010101" pitchFamily="2" charset="-122"/>
                <a:ea typeface="SimSun" panose="02010600030101010101" pitchFamily="2" charset="-122"/>
              </a:rPr>
              <a:t>　　与前面统计和分析过程不同的是，数据挖掘一般没有什么预先设定好的主题，主要是在现有数据上面进行基于各种算法的计算，从而起到预测（</a:t>
            </a:r>
            <a:r>
              <a:rPr lang="en-US">
                <a:latin typeface="SimSun" panose="02010600030101010101" pitchFamily="2" charset="-122"/>
                <a:ea typeface="SimSun" panose="02010600030101010101" pitchFamily="2" charset="-122"/>
              </a:rPr>
              <a:t>Predict）</a:t>
            </a:r>
            <a:r>
              <a:rPr lang="ja-JP" altLang="en-US">
                <a:latin typeface="SimSun" panose="02010600030101010101" pitchFamily="2" charset="-122"/>
                <a:ea typeface="SimSun" panose="02010600030101010101" pitchFamily="2" charset="-122"/>
              </a:rPr>
              <a:t>的效果，从而实现一些高级别数据分析的需求。主要使用的工具有</a:t>
            </a:r>
            <a:r>
              <a:rPr lang="en-US">
                <a:latin typeface="SimSun" panose="02010600030101010101" pitchFamily="2" charset="-122"/>
                <a:ea typeface="SimSun" panose="02010600030101010101" pitchFamily="2" charset="-122"/>
              </a:rPr>
              <a:t>Hadoop</a:t>
            </a:r>
            <a:r>
              <a:rPr lang="ja-JP" altLang="en-US">
                <a:latin typeface="SimSun" panose="02010600030101010101" pitchFamily="2" charset="-122"/>
                <a:ea typeface="SimSun" panose="02010600030101010101" pitchFamily="2" charset="-122"/>
              </a:rPr>
              <a:t>的</a:t>
            </a:r>
            <a:r>
              <a:rPr lang="en-US">
                <a:latin typeface="SimSun" panose="02010600030101010101" pitchFamily="2" charset="-122"/>
                <a:ea typeface="SimSun" panose="02010600030101010101" pitchFamily="2" charset="-122"/>
              </a:rPr>
              <a:t>Mahout</a:t>
            </a:r>
            <a:r>
              <a:rPr lang="ja-JP" altLang="en-US">
                <a:latin typeface="SimSun" panose="02010600030101010101" pitchFamily="2" charset="-122"/>
                <a:ea typeface="SimSun" panose="02010600030101010101" pitchFamily="2" charset="-122"/>
              </a:rPr>
              <a:t>等。该过程的特点和挑战主要是用于挖掘的算法很复杂，并且计算涉及的数据量和计算量都很大。</a:t>
            </a:r>
          </a:p>
        </p:txBody>
      </p:sp>
    </p:spTree>
    <p:extLst>
      <p:ext uri="{BB962C8B-B14F-4D97-AF65-F5344CB8AC3E}">
        <p14:creationId xmlns:p14="http://schemas.microsoft.com/office/powerpoint/2010/main" val="3981426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162095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六</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其他</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69718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用户行为统计</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80957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736611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千人千页</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个性化定制</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31068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营销推广统计</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212109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377539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9620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04741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324663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33019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0559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5594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2FA61-2BBA-534C-B5C8-5C65303907D1}"/>
              </a:ext>
            </a:extLst>
          </p:cNvPr>
          <p:cNvSpPr txBox="1"/>
          <p:nvPr/>
        </p:nvSpPr>
        <p:spPr>
          <a:xfrm>
            <a:off x="1227909" y="191588"/>
            <a:ext cx="3057247"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endParaRPr lang="en-US" altLang="ja-JP" sz="2800">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744AE07C-0B12-4145-9FA8-E8B7804A1E3F}"/>
              </a:ext>
            </a:extLst>
          </p:cNvPr>
          <p:cNvSpPr txBox="1"/>
          <p:nvPr/>
        </p:nvSpPr>
        <p:spPr>
          <a:xfrm>
            <a:off x="2055050" y="1887926"/>
            <a:ext cx="1569660" cy="369332"/>
          </a:xfrm>
          <a:prstGeom prst="rect">
            <a:avLst/>
          </a:prstGeom>
          <a:noFill/>
        </p:spPr>
        <p:txBody>
          <a:bodyPr wrap="none" rtlCol="0">
            <a:spAutoFit/>
          </a:bodyPr>
          <a:lstStyle/>
          <a:p>
            <a:r>
              <a:rPr lang="ja-JP" altLang="en-US"/>
              <a:t>传统数据结构</a:t>
            </a:r>
            <a:endParaRPr lang="en-US"/>
          </a:p>
        </p:txBody>
      </p:sp>
      <p:pic>
        <p:nvPicPr>
          <p:cNvPr id="4" name="Picture 3">
            <a:extLst>
              <a:ext uri="{FF2B5EF4-FFF2-40B4-BE49-F238E27FC236}">
                <a16:creationId xmlns:a16="http://schemas.microsoft.com/office/drawing/2014/main" id="{1DD86C60-8C5F-A449-9633-EC2AC4D0C307}"/>
              </a:ext>
            </a:extLst>
          </p:cNvPr>
          <p:cNvPicPr>
            <a:picLocks noChangeAspect="1"/>
          </p:cNvPicPr>
          <p:nvPr/>
        </p:nvPicPr>
        <p:blipFill>
          <a:blip r:embed="rId2"/>
          <a:stretch>
            <a:fillRect/>
          </a:stretch>
        </p:blipFill>
        <p:spPr>
          <a:xfrm>
            <a:off x="269472" y="2620687"/>
            <a:ext cx="5616273" cy="2492276"/>
          </a:xfrm>
          <a:prstGeom prst="rect">
            <a:avLst/>
          </a:prstGeom>
        </p:spPr>
      </p:pic>
      <p:pic>
        <p:nvPicPr>
          <p:cNvPr id="5" name="Picture 4">
            <a:extLst>
              <a:ext uri="{FF2B5EF4-FFF2-40B4-BE49-F238E27FC236}">
                <a16:creationId xmlns:a16="http://schemas.microsoft.com/office/drawing/2014/main" id="{B55B4E60-D852-AE43-A58F-26A8651D96B3}"/>
              </a:ext>
            </a:extLst>
          </p:cNvPr>
          <p:cNvPicPr>
            <a:picLocks noChangeAspect="1"/>
          </p:cNvPicPr>
          <p:nvPr/>
        </p:nvPicPr>
        <p:blipFill>
          <a:blip r:embed="rId3"/>
          <a:stretch>
            <a:fillRect/>
          </a:stretch>
        </p:blipFill>
        <p:spPr>
          <a:xfrm>
            <a:off x="6581286" y="2604713"/>
            <a:ext cx="5410200" cy="2508250"/>
          </a:xfrm>
          <a:prstGeom prst="rect">
            <a:avLst/>
          </a:prstGeom>
        </p:spPr>
      </p:pic>
      <p:sp>
        <p:nvSpPr>
          <p:cNvPr id="7" name="TextBox 6">
            <a:extLst>
              <a:ext uri="{FF2B5EF4-FFF2-40B4-BE49-F238E27FC236}">
                <a16:creationId xmlns:a16="http://schemas.microsoft.com/office/drawing/2014/main" id="{27E974AC-A140-D04C-8A14-4BB474E3B2EF}"/>
              </a:ext>
            </a:extLst>
          </p:cNvPr>
          <p:cNvSpPr txBox="1"/>
          <p:nvPr/>
        </p:nvSpPr>
        <p:spPr>
          <a:xfrm>
            <a:off x="9130778" y="1887926"/>
            <a:ext cx="1338828" cy="369332"/>
          </a:xfrm>
          <a:prstGeom prst="rect">
            <a:avLst/>
          </a:prstGeom>
          <a:noFill/>
        </p:spPr>
        <p:txBody>
          <a:bodyPr wrap="none" rtlCol="0">
            <a:spAutoFit/>
          </a:bodyPr>
          <a:lstStyle/>
          <a:p>
            <a:r>
              <a:rPr lang="ja-JP" altLang="en-US"/>
              <a:t>微服务架构</a:t>
            </a:r>
            <a:endParaRPr lang="en-US"/>
          </a:p>
        </p:txBody>
      </p:sp>
    </p:spTree>
    <p:extLst>
      <p:ext uri="{BB962C8B-B14F-4D97-AF65-F5344CB8AC3E}">
        <p14:creationId xmlns:p14="http://schemas.microsoft.com/office/powerpoint/2010/main" val="865814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1E2F5-54A0-8246-BDB8-4E3068A5E712}"/>
              </a:ext>
            </a:extLst>
          </p:cNvPr>
          <p:cNvSpPr txBox="1"/>
          <p:nvPr/>
        </p:nvSpPr>
        <p:spPr>
          <a:xfrm>
            <a:off x="992777" y="60960"/>
            <a:ext cx="5929828"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七</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项目中的运用</a:t>
            </a:r>
            <a:r>
              <a:rPr lang="en-US" altLang="zh-CN"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用户行为收集</a:t>
            </a:r>
            <a:endParaRPr lang="en-US" sz="280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69464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137049" y="135308"/>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Lambda </a:t>
            </a:r>
            <a:r>
              <a:rPr lang="ja-JP" altLang="en-US" sz="2800">
                <a:latin typeface="SimSun" panose="02010600030101010101" pitchFamily="2" charset="-122"/>
                <a:ea typeface="SimSun" panose="02010600030101010101" pitchFamily="2" charset="-122"/>
              </a:rPr>
              <a:t>架构</a:t>
            </a:r>
          </a:p>
        </p:txBody>
      </p:sp>
      <p:pic>
        <p:nvPicPr>
          <p:cNvPr id="3" name="Picture 2">
            <a:extLst>
              <a:ext uri="{FF2B5EF4-FFF2-40B4-BE49-F238E27FC236}">
                <a16:creationId xmlns:a16="http://schemas.microsoft.com/office/drawing/2014/main" id="{89A3D47F-3AF0-704F-BB7B-54118077E585}"/>
              </a:ext>
            </a:extLst>
          </p:cNvPr>
          <p:cNvPicPr>
            <a:picLocks noChangeAspect="1"/>
          </p:cNvPicPr>
          <p:nvPr/>
        </p:nvPicPr>
        <p:blipFill>
          <a:blip r:embed="rId2"/>
          <a:stretch>
            <a:fillRect/>
          </a:stretch>
        </p:blipFill>
        <p:spPr>
          <a:xfrm>
            <a:off x="2459021" y="3305406"/>
            <a:ext cx="7038826" cy="3085203"/>
          </a:xfrm>
          <a:prstGeom prst="rect">
            <a:avLst/>
          </a:prstGeom>
        </p:spPr>
      </p:pic>
      <p:sp>
        <p:nvSpPr>
          <p:cNvPr id="4" name="Rectangle 3">
            <a:extLst>
              <a:ext uri="{FF2B5EF4-FFF2-40B4-BE49-F238E27FC236}">
                <a16:creationId xmlns:a16="http://schemas.microsoft.com/office/drawing/2014/main" id="{DEF64217-DCE5-FE41-B40A-BFD5D1B15E10}"/>
              </a:ext>
            </a:extLst>
          </p:cNvPr>
          <p:cNvSpPr/>
          <p:nvPr/>
        </p:nvSpPr>
        <p:spPr>
          <a:xfrm>
            <a:off x="910046" y="812416"/>
            <a:ext cx="10136777" cy="830997"/>
          </a:xfrm>
          <a:prstGeom prst="rect">
            <a:avLst/>
          </a:prstGeom>
        </p:spPr>
        <p:txBody>
          <a:bodyPr wrap="square">
            <a:spAutoFit/>
          </a:bodyPr>
          <a:lstStyle/>
          <a:p>
            <a:r>
              <a:rPr lang="en-US" sz="1600" i="0">
                <a:solidFill>
                  <a:srgbClr val="3E3E3E"/>
                </a:solidFill>
                <a:effectLst/>
                <a:latin typeface="SimSun" panose="02010600030101010101" pitchFamily="2" charset="-122"/>
                <a:ea typeface="SimSun" panose="02010600030101010101" pitchFamily="2" charset="-122"/>
              </a:rPr>
              <a:t>Lambda </a:t>
            </a:r>
            <a:r>
              <a:rPr lang="ja-JP" altLang="en-US" sz="1600" i="0">
                <a:solidFill>
                  <a:srgbClr val="3E3E3E"/>
                </a:solidFill>
                <a:effectLst/>
                <a:latin typeface="SimSun" panose="02010600030101010101" pitchFamily="2" charset="-122"/>
                <a:ea typeface="SimSun" panose="02010600030101010101" pitchFamily="2" charset="-122"/>
              </a:rPr>
              <a:t>架构是目前影响最深刻的大数据处理架构，它的核心思想是将不可变的数据以追加的方式并行写到批和流处理系统内，随后将相同的计算逻辑分别在流和批系统中实现，并且在查询阶段合并流和批的计算视图并展示给用户。</a:t>
            </a:r>
            <a:endParaRPr lang="en-US" sz="1600">
              <a:latin typeface="SimSun" panose="02010600030101010101" pitchFamily="2" charset="-122"/>
              <a:ea typeface="SimSun" panose="02010600030101010101" pitchFamily="2" charset="-122"/>
            </a:endParaRPr>
          </a:p>
        </p:txBody>
      </p:sp>
      <p:sp>
        <p:nvSpPr>
          <p:cNvPr id="5" name="Rectangle 4">
            <a:extLst>
              <a:ext uri="{FF2B5EF4-FFF2-40B4-BE49-F238E27FC236}">
                <a16:creationId xmlns:a16="http://schemas.microsoft.com/office/drawing/2014/main" id="{69518D58-3EF9-E44D-8644-33696B256936}"/>
              </a:ext>
            </a:extLst>
          </p:cNvPr>
          <p:cNvSpPr/>
          <p:nvPr/>
        </p:nvSpPr>
        <p:spPr>
          <a:xfrm>
            <a:off x="910046" y="1643413"/>
            <a:ext cx="2646878" cy="338554"/>
          </a:xfrm>
          <a:prstGeom prst="rect">
            <a:avLst/>
          </a:prstGeom>
        </p:spPr>
        <p:txBody>
          <a:bodyPr wrap="none">
            <a:spAutoFit/>
          </a:bodyPr>
          <a:lstStyle/>
          <a:p>
            <a:r>
              <a:rPr lang="en-US" sz="1600" i="0">
                <a:solidFill>
                  <a:srgbClr val="3E3E3E"/>
                </a:solidFill>
                <a:effectLst/>
                <a:latin typeface="SimSun" panose="02010600030101010101" pitchFamily="2" charset="-122"/>
                <a:ea typeface="SimSun" panose="02010600030101010101" pitchFamily="2" charset="-122"/>
              </a:rPr>
              <a:t>Lambda</a:t>
            </a:r>
            <a:r>
              <a:rPr lang="ja-JP" altLang="en-US" sz="1600" i="0">
                <a:solidFill>
                  <a:srgbClr val="3E3E3E"/>
                </a:solidFill>
                <a:effectLst/>
                <a:latin typeface="SimSun" panose="02010600030101010101" pitchFamily="2" charset="-122"/>
                <a:ea typeface="SimSun" panose="02010600030101010101" pitchFamily="2" charset="-122"/>
              </a:rPr>
              <a:t>架构典型数据流程是</a:t>
            </a:r>
            <a:endParaRPr lang="en-US" sz="160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E3B6B6AD-9DC7-9B46-B952-015E56B2E7A1}"/>
              </a:ext>
            </a:extLst>
          </p:cNvPr>
          <p:cNvSpPr/>
          <p:nvPr/>
        </p:nvSpPr>
        <p:spPr>
          <a:xfrm>
            <a:off x="910046" y="1981967"/>
            <a:ext cx="10807336" cy="1323439"/>
          </a:xfrm>
          <a:prstGeom prst="rect">
            <a:avLst/>
          </a:prstGeom>
        </p:spPr>
        <p:txBody>
          <a:bodyPr wrap="square">
            <a:spAutoFit/>
          </a:bodyPr>
          <a:lstStyle/>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所有的数据需要</a:t>
            </a:r>
            <a:r>
              <a:rPr lang="ja-JP" altLang="en-US" sz="1600">
                <a:solidFill>
                  <a:srgbClr val="FF0000"/>
                </a:solidFill>
                <a:effectLst/>
                <a:latin typeface="SimSun" panose="02010600030101010101" pitchFamily="2" charset="-122"/>
                <a:ea typeface="SimSun" panose="02010600030101010101" pitchFamily="2" charset="-122"/>
              </a:rPr>
              <a:t>分别</a:t>
            </a:r>
            <a:r>
              <a:rPr lang="ja-JP" altLang="en-US" sz="1600">
                <a:solidFill>
                  <a:srgbClr val="3E3E3E"/>
                </a:solidFill>
                <a:effectLst/>
                <a:latin typeface="SimSun" panose="02010600030101010101" pitchFamily="2" charset="-122"/>
                <a:ea typeface="SimSun" panose="02010600030101010101" pitchFamily="2" charset="-122"/>
              </a:rPr>
              <a:t>写入批处理层和流处理层；</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批处理层</a:t>
            </a:r>
            <a:r>
              <a:rPr lang="ja-JP" altLang="en-US" sz="1600">
                <a:solidFill>
                  <a:srgbClr val="FF0000"/>
                </a:solidFill>
                <a:effectLst/>
                <a:latin typeface="SimSun" panose="02010600030101010101" pitchFamily="2" charset="-122"/>
                <a:ea typeface="SimSun" panose="02010600030101010101" pitchFamily="2" charset="-122"/>
              </a:rPr>
              <a:t>两个职责</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a:t>
            </a:r>
            <a:r>
              <a:rPr lang="ja-JP" altLang="en-US" sz="1600">
                <a:solidFill>
                  <a:srgbClr val="3E3E3E"/>
                </a:solidFill>
                <a:effectLst/>
                <a:latin typeface="SimSun" panose="02010600030101010101" pitchFamily="2" charset="-122"/>
                <a:ea typeface="SimSun" panose="02010600030101010101" pitchFamily="2" charset="-122"/>
              </a:rPr>
              <a:t>管理 </a:t>
            </a:r>
            <a:r>
              <a:rPr lang="en-US" sz="1600">
                <a:solidFill>
                  <a:srgbClr val="3E3E3E"/>
                </a:solidFill>
                <a:effectLst/>
                <a:latin typeface="SimSun" panose="02010600030101010101" pitchFamily="2" charset="-122"/>
                <a:ea typeface="SimSun" panose="02010600030101010101" pitchFamily="2" charset="-122"/>
              </a:rPr>
              <a:t>master dataset (</a:t>
            </a:r>
            <a:r>
              <a:rPr lang="ja-JP" altLang="en-US" sz="1600">
                <a:solidFill>
                  <a:srgbClr val="3E3E3E"/>
                </a:solidFill>
                <a:effectLst/>
                <a:latin typeface="SimSun" panose="02010600030101010101" pitchFamily="2" charset="-122"/>
                <a:ea typeface="SimSun" panose="02010600030101010101" pitchFamily="2" charset="-122"/>
              </a:rPr>
              <a:t>存储不可变、追加写的全量数据</a:t>
            </a:r>
            <a:r>
              <a:rPr lang="en-US" altLang="ja-JP" sz="1600">
                <a:solidFill>
                  <a:srgbClr val="3E3E3E"/>
                </a:solidFill>
                <a:effectLst/>
                <a:latin typeface="SimSun" panose="02010600030101010101" pitchFamily="2" charset="-122"/>
                <a:ea typeface="SimSun" panose="02010600030101010101" pitchFamily="2" charset="-122"/>
              </a:rPr>
              <a:t>)</a:t>
            </a:r>
            <a:r>
              <a:rPr lang="ja-JP" altLang="en-US" sz="1600">
                <a:solidFill>
                  <a:srgbClr val="3E3E3E"/>
                </a:solidFill>
                <a:effectLst/>
                <a:latin typeface="SimSun" panose="02010600030101010101" pitchFamily="2" charset="-122"/>
                <a:ea typeface="SimSun" panose="02010600030101010101" pitchFamily="2" charset="-122"/>
              </a:rPr>
              <a:t>，</a:t>
            </a:r>
            <a:r>
              <a:rPr lang="en-US" altLang="ja-JP" sz="1600">
                <a:solidFill>
                  <a:srgbClr val="3E3E3E"/>
                </a:solidFill>
                <a:effectLst/>
                <a:latin typeface="SimSun" panose="02010600030101010101" pitchFamily="2" charset="-122"/>
                <a:ea typeface="SimSun" panose="02010600030101010101" pitchFamily="2" charset="-122"/>
              </a:rPr>
              <a:t>(</a:t>
            </a:r>
            <a:r>
              <a:rPr lang="en-US" sz="1600">
                <a:solidFill>
                  <a:srgbClr val="3E3E3E"/>
                </a:solidFill>
                <a:effectLst/>
                <a:latin typeface="SimSun" panose="02010600030101010101" pitchFamily="2" charset="-122"/>
                <a:ea typeface="SimSun" panose="02010600030101010101" pitchFamily="2" charset="-122"/>
              </a:rPr>
              <a:t>ii)</a:t>
            </a:r>
            <a:r>
              <a:rPr lang="ja-JP" altLang="en-US" sz="1600">
                <a:solidFill>
                  <a:srgbClr val="3E3E3E"/>
                </a:solidFill>
                <a:effectLst/>
                <a:latin typeface="SimSun" panose="02010600030101010101" pitchFamily="2" charset="-122"/>
                <a:ea typeface="SimSun" panose="02010600030101010101" pitchFamily="2" charset="-122"/>
              </a:rPr>
              <a:t>预计算</a:t>
            </a:r>
            <a:r>
              <a:rPr lang="en-US" sz="1600">
                <a:solidFill>
                  <a:srgbClr val="3E3E3E"/>
                </a:solidFill>
                <a:effectLst/>
                <a:latin typeface="SimSun" panose="02010600030101010101" pitchFamily="2" charset="-122"/>
                <a:ea typeface="SimSun" panose="02010600030101010101" pitchFamily="2" charset="-122"/>
              </a:rPr>
              <a:t>batch 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服务层对 </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建立索引，以</a:t>
            </a:r>
            <a:r>
              <a:rPr lang="ja-JP" altLang="en-US" sz="1600">
                <a:solidFill>
                  <a:srgbClr val="FF0000"/>
                </a:solidFill>
                <a:effectLst/>
                <a:latin typeface="SimSun" panose="02010600030101010101" pitchFamily="2" charset="-122"/>
                <a:ea typeface="SimSun" panose="02010600030101010101" pitchFamily="2" charset="-122"/>
              </a:rPr>
              <a:t>支持</a:t>
            </a:r>
            <a:r>
              <a:rPr lang="ja-JP" altLang="en-US" sz="1600">
                <a:solidFill>
                  <a:srgbClr val="3E3E3E"/>
                </a:solidFill>
                <a:effectLst/>
                <a:latin typeface="SimSun" panose="02010600030101010101" pitchFamily="2" charset="-122"/>
                <a:ea typeface="SimSun" panose="02010600030101010101" pitchFamily="2" charset="-122"/>
              </a:rPr>
              <a:t>低延迟、</a:t>
            </a:r>
            <a:r>
              <a:rPr lang="en-US" sz="1600">
                <a:solidFill>
                  <a:srgbClr val="3E3E3E"/>
                </a:solidFill>
                <a:effectLst/>
                <a:latin typeface="SimSun" panose="02010600030101010101" pitchFamily="2" charset="-122"/>
                <a:ea typeface="SimSun" panose="02010600030101010101" pitchFamily="2" charset="-122"/>
              </a:rPr>
              <a:t>ad-hoc </a:t>
            </a:r>
            <a:r>
              <a:rPr lang="ja-JP" altLang="en-US" sz="1600">
                <a:solidFill>
                  <a:srgbClr val="3E3E3E"/>
                </a:solidFill>
                <a:effectLst/>
                <a:latin typeface="SimSun" panose="02010600030101010101" pitchFamily="2" charset="-122"/>
                <a:ea typeface="SimSun" panose="02010600030101010101" pitchFamily="2" charset="-122"/>
              </a:rPr>
              <a:t>方式查询 </a:t>
            </a:r>
            <a:r>
              <a:rPr lang="en-US" sz="1600">
                <a:solidFill>
                  <a:srgbClr val="3E3E3E"/>
                </a:solidFill>
                <a:effectLst/>
                <a:latin typeface="SimSun" panose="02010600030101010101" pitchFamily="2" charset="-122"/>
                <a:ea typeface="SimSun" panose="02010600030101010101" pitchFamily="2" charset="-122"/>
              </a:rPr>
              <a:t>view；</a:t>
            </a:r>
            <a:endParaRPr 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3E3E3E"/>
                </a:solidFill>
                <a:effectLst/>
                <a:latin typeface="SimSun" panose="02010600030101010101" pitchFamily="2" charset="-122"/>
                <a:ea typeface="SimSun" panose="02010600030101010101" pitchFamily="2" charset="-122"/>
              </a:rPr>
              <a:t>流计算层作为速度层，对实时数据计算</a:t>
            </a:r>
            <a:r>
              <a:rPr lang="ja-JP" altLang="en-US" sz="1600">
                <a:solidFill>
                  <a:srgbClr val="FF0000"/>
                </a:solidFill>
                <a:effectLst/>
                <a:latin typeface="SimSun" panose="02010600030101010101" pitchFamily="2" charset="-122"/>
                <a:ea typeface="SimSun" panose="02010600030101010101" pitchFamily="2" charset="-122"/>
              </a:rPr>
              <a:t>近似</a:t>
            </a:r>
            <a:r>
              <a:rPr lang="ja-JP" altLang="en-US" sz="1600">
                <a:solidFill>
                  <a:srgbClr val="3E3E3E"/>
                </a:solidFill>
                <a:effectLst/>
                <a:latin typeface="SimSun" panose="02010600030101010101" pitchFamily="2" charset="-122"/>
                <a:ea typeface="SimSun" panose="02010600030101010101" pitchFamily="2" charset="-122"/>
              </a:rPr>
              <a:t>的 </a:t>
            </a:r>
            <a:r>
              <a:rPr lang="en-US" sz="1600">
                <a:solidFill>
                  <a:srgbClr val="3E3E3E"/>
                </a:solidFill>
                <a:effectLst/>
                <a:latin typeface="SimSun" panose="02010600030101010101" pitchFamily="2" charset="-122"/>
                <a:ea typeface="SimSun" panose="02010600030101010101" pitchFamily="2" charset="-122"/>
              </a:rPr>
              <a:t>real-time view，</a:t>
            </a:r>
            <a:r>
              <a:rPr lang="ja-JP" altLang="en-US" sz="1600">
                <a:solidFill>
                  <a:srgbClr val="3E3E3E"/>
                </a:solidFill>
                <a:effectLst/>
                <a:latin typeface="SimSun" panose="02010600030101010101" pitchFamily="2" charset="-122"/>
                <a:ea typeface="SimSun" panose="02010600030101010101" pitchFamily="2" charset="-122"/>
              </a:rPr>
              <a:t>作为高延迟</a:t>
            </a:r>
            <a:r>
              <a:rPr lang="en-US" sz="1600">
                <a:solidFill>
                  <a:srgbClr val="3E3E3E"/>
                </a:solidFill>
                <a:effectLst/>
                <a:latin typeface="SimSun" panose="02010600030101010101" pitchFamily="2" charset="-122"/>
                <a:ea typeface="SimSun" panose="02010600030101010101" pitchFamily="2" charset="-122"/>
              </a:rPr>
              <a:t>batch view </a:t>
            </a:r>
            <a:r>
              <a:rPr lang="ja-JP" altLang="en-US" sz="1600">
                <a:solidFill>
                  <a:srgbClr val="3E3E3E"/>
                </a:solidFill>
                <a:effectLst/>
                <a:latin typeface="SimSun" panose="02010600030101010101" pitchFamily="2" charset="-122"/>
                <a:ea typeface="SimSun" panose="02010600030101010101" pitchFamily="2" charset="-122"/>
              </a:rPr>
              <a:t>的</a:t>
            </a:r>
            <a:r>
              <a:rPr lang="ja-JP" altLang="en-US" sz="1600">
                <a:solidFill>
                  <a:srgbClr val="FF0000"/>
                </a:solidFill>
                <a:effectLst/>
                <a:latin typeface="SimSun" panose="02010600030101010101" pitchFamily="2" charset="-122"/>
                <a:ea typeface="SimSun" panose="02010600030101010101" pitchFamily="2" charset="-122"/>
              </a:rPr>
              <a:t>补偿</a:t>
            </a:r>
            <a:r>
              <a:rPr lang="ja-JP" altLang="en-US" sz="1600">
                <a:solidFill>
                  <a:srgbClr val="3E3E3E"/>
                </a:solidFill>
                <a:effectLst/>
                <a:latin typeface="SimSun" panose="02010600030101010101" pitchFamily="2" charset="-122"/>
                <a:ea typeface="SimSun" panose="02010600030101010101" pitchFamily="2" charset="-122"/>
              </a:rPr>
              <a:t>快速视图；</a:t>
            </a:r>
            <a:endParaRPr lang="ja-JP" altLang="en-US" sz="1600">
              <a:effectLst/>
              <a:latin typeface="SimSun" panose="02010600030101010101" pitchFamily="2" charset="-122"/>
              <a:ea typeface="SimSun" panose="02010600030101010101" pitchFamily="2" charset="-122"/>
            </a:endParaRPr>
          </a:p>
          <a:p>
            <a:pPr>
              <a:buFont typeface="+mj-lt"/>
              <a:buAutoNum type="arabicPeriod"/>
            </a:pPr>
            <a:r>
              <a:rPr lang="ja-JP" altLang="en-US" sz="1600">
                <a:solidFill>
                  <a:srgbClr val="FF0000"/>
                </a:solidFill>
                <a:effectLst/>
                <a:latin typeface="SimSun" panose="02010600030101010101" pitchFamily="2" charset="-122"/>
                <a:ea typeface="SimSun" panose="02010600030101010101" pitchFamily="2" charset="-122"/>
              </a:rPr>
              <a:t>所有</a:t>
            </a:r>
            <a:r>
              <a:rPr lang="ja-JP" altLang="en-US" sz="1600">
                <a:solidFill>
                  <a:srgbClr val="3E3E3E"/>
                </a:solidFill>
                <a:effectLst/>
                <a:latin typeface="SimSun" panose="02010600030101010101" pitchFamily="2" charset="-122"/>
                <a:ea typeface="SimSun" panose="02010600030101010101" pitchFamily="2" charset="-122"/>
              </a:rPr>
              <a:t>的查询需要合并 </a:t>
            </a:r>
            <a:r>
              <a:rPr lang="en-US" sz="1600">
                <a:solidFill>
                  <a:srgbClr val="3E3E3E"/>
                </a:solidFill>
                <a:effectLst/>
                <a:latin typeface="SimSun" panose="02010600030101010101" pitchFamily="2" charset="-122"/>
                <a:ea typeface="SimSun" panose="02010600030101010101" pitchFamily="2" charset="-122"/>
              </a:rPr>
              <a:t>batch</a:t>
            </a:r>
            <a:r>
              <a:rPr lang="zh-CN" altLang="en-US" sz="1600">
                <a:solidFill>
                  <a:srgbClr val="3E3E3E"/>
                </a:solidFill>
                <a:latin typeface="SimSun" panose="02010600030101010101" pitchFamily="2" charset="-122"/>
                <a:ea typeface="SimSun" panose="02010600030101010101" pitchFamily="2" charset="-122"/>
              </a:rPr>
              <a:t> </a:t>
            </a:r>
            <a:r>
              <a:rPr lang="en-US" sz="1600">
                <a:solidFill>
                  <a:srgbClr val="3E3E3E"/>
                </a:solidFill>
                <a:effectLst/>
                <a:latin typeface="SimSun" panose="02010600030101010101" pitchFamily="2" charset="-122"/>
                <a:ea typeface="SimSun" panose="02010600030101010101" pitchFamily="2" charset="-122"/>
              </a:rPr>
              <a:t>view </a:t>
            </a:r>
            <a:r>
              <a:rPr lang="ja-JP" altLang="en-US" sz="1600">
                <a:solidFill>
                  <a:srgbClr val="3E3E3E"/>
                </a:solidFill>
                <a:effectLst/>
                <a:latin typeface="SimSun" panose="02010600030101010101" pitchFamily="2" charset="-122"/>
                <a:ea typeface="SimSun" panose="02010600030101010101" pitchFamily="2" charset="-122"/>
              </a:rPr>
              <a:t>和 </a:t>
            </a:r>
            <a:r>
              <a:rPr lang="en-US" sz="1600">
                <a:solidFill>
                  <a:srgbClr val="3E3E3E"/>
                </a:solidFill>
                <a:effectLst/>
                <a:latin typeface="SimSun" panose="02010600030101010101" pitchFamily="2" charset="-122"/>
                <a:ea typeface="SimSun" panose="02010600030101010101" pitchFamily="2" charset="-122"/>
              </a:rPr>
              <a:t>real-time view；</a:t>
            </a:r>
            <a:endParaRPr lang="en-US" sz="1600">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0461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038688" y="96373"/>
            <a:ext cx="5750292"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Lambda </a:t>
            </a:r>
            <a:r>
              <a:rPr lang="ja-JP" altLang="en-US" sz="2800">
                <a:latin typeface="SimSun" panose="02010600030101010101" pitchFamily="2" charset="-122"/>
                <a:ea typeface="SimSun" panose="02010600030101010101" pitchFamily="2" charset="-122"/>
              </a:rPr>
              <a:t>架构</a:t>
            </a:r>
          </a:p>
        </p:txBody>
      </p:sp>
      <p:sp>
        <p:nvSpPr>
          <p:cNvPr id="7" name="Rectangle 6">
            <a:extLst>
              <a:ext uri="{FF2B5EF4-FFF2-40B4-BE49-F238E27FC236}">
                <a16:creationId xmlns:a16="http://schemas.microsoft.com/office/drawing/2014/main" id="{C8E1B92C-6211-4240-A8B8-F1E8D5398591}"/>
              </a:ext>
            </a:extLst>
          </p:cNvPr>
          <p:cNvSpPr/>
          <p:nvPr/>
        </p:nvSpPr>
        <p:spPr>
          <a:xfrm>
            <a:off x="1038688" y="619593"/>
            <a:ext cx="2613216" cy="369332"/>
          </a:xfrm>
          <a:prstGeom prst="rect">
            <a:avLst/>
          </a:prstGeom>
        </p:spPr>
        <p:txBody>
          <a:bodyPr wrap="non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架构的四个挑战</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8" name="Rectangle 7">
            <a:extLst>
              <a:ext uri="{FF2B5EF4-FFF2-40B4-BE49-F238E27FC236}">
                <a16:creationId xmlns:a16="http://schemas.microsoft.com/office/drawing/2014/main" id="{B16FB272-C70E-9D40-8291-E54B730C115C}"/>
              </a:ext>
            </a:extLst>
          </p:cNvPr>
          <p:cNvSpPr/>
          <p:nvPr/>
        </p:nvSpPr>
        <p:spPr>
          <a:xfrm>
            <a:off x="1038688" y="1113601"/>
            <a:ext cx="10215154" cy="2862322"/>
          </a:xfrm>
          <a:prstGeom prst="rect">
            <a:avLst/>
          </a:prstGeom>
        </p:spPr>
        <p:txBody>
          <a:bodyPr wrap="square">
            <a:spAutoFit/>
          </a:bodyPr>
          <a:lstStyle/>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写入层上，</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没有对数据写入进行抽象，而是将双写流批系统的一致性问题反推给了写入数据的上层应用；</a:t>
            </a: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存储上，以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为代表的</a:t>
            </a:r>
            <a:r>
              <a:rPr lang="en-US" b="0" i="0">
                <a:solidFill>
                  <a:srgbClr val="3E3E3E"/>
                </a:solidFill>
                <a:effectLst/>
                <a:latin typeface="SimSun" panose="02010600030101010101" pitchFamily="2" charset="-122"/>
                <a:ea typeface="SimSun" panose="02010600030101010101" pitchFamily="2" charset="-122"/>
              </a:rPr>
              <a:t>master dataset</a:t>
            </a:r>
            <a:r>
              <a:rPr lang="ja-JP" altLang="en-US" b="0" i="0">
                <a:solidFill>
                  <a:srgbClr val="3E3E3E"/>
                </a:solidFill>
                <a:effectLst/>
                <a:latin typeface="SimSun" panose="02010600030101010101" pitchFamily="2" charset="-122"/>
                <a:ea typeface="SimSun" panose="02010600030101010101" pitchFamily="2" charset="-122"/>
              </a:rPr>
              <a:t>不支持数据更新，持续更新的数据源只能以定期拷贝全量 </a:t>
            </a:r>
            <a:r>
              <a:rPr lang="en-US" b="0" i="0">
                <a:solidFill>
                  <a:srgbClr val="3E3E3E"/>
                </a:solidFill>
                <a:effectLst/>
                <a:latin typeface="SimSun" panose="02010600030101010101" pitchFamily="2" charset="-122"/>
                <a:ea typeface="SimSun" panose="02010600030101010101" pitchFamily="2" charset="-122"/>
              </a:rPr>
              <a:t>snapshot </a:t>
            </a:r>
            <a:r>
              <a:rPr lang="ja-JP" altLang="en-US" b="0" i="0">
                <a:solidFill>
                  <a:srgbClr val="3E3E3E"/>
                </a:solidFill>
                <a:effectLst/>
                <a:latin typeface="SimSun" panose="02010600030101010101" pitchFamily="2" charset="-122"/>
                <a:ea typeface="SimSun" panose="02010600030101010101" pitchFamily="2" charset="-122"/>
              </a:rPr>
              <a:t>到 </a:t>
            </a:r>
            <a:r>
              <a:rPr lang="en-US" b="0" i="0">
                <a:solidFill>
                  <a:srgbClr val="3E3E3E"/>
                </a:solidFill>
                <a:effectLst/>
                <a:latin typeface="SimSun" panose="02010600030101010101" pitchFamily="2" charset="-122"/>
                <a:ea typeface="SimSun" panose="02010600030101010101" pitchFamily="2" charset="-122"/>
              </a:rPr>
              <a:t>HDFS </a:t>
            </a:r>
            <a:r>
              <a:rPr lang="ja-JP" altLang="en-US" b="0" i="0">
                <a:solidFill>
                  <a:srgbClr val="3E3E3E"/>
                </a:solidFill>
                <a:effectLst/>
                <a:latin typeface="SimSun" panose="02010600030101010101" pitchFamily="2" charset="-122"/>
                <a:ea typeface="SimSun" panose="02010600030101010101" pitchFamily="2" charset="-122"/>
              </a:rPr>
              <a:t>的方式保持数据更新，数据延迟和成本比较大；</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计算逻辑需要分别在流批框架中实现和运行，而在类似 </a:t>
            </a:r>
            <a:r>
              <a:rPr lang="en-US" b="0" i="0">
                <a:solidFill>
                  <a:srgbClr val="3E3E3E"/>
                </a:solidFill>
                <a:effectLst/>
                <a:latin typeface="SimSun" panose="02010600030101010101" pitchFamily="2" charset="-122"/>
                <a:ea typeface="SimSun" panose="02010600030101010101" pitchFamily="2" charset="-122"/>
              </a:rPr>
              <a:t>Storm </a:t>
            </a:r>
            <a:r>
              <a:rPr lang="ja-JP" altLang="en-US" b="0" i="0">
                <a:solidFill>
                  <a:srgbClr val="3E3E3E"/>
                </a:solidFill>
                <a:effectLst/>
                <a:latin typeface="SimSun" panose="02010600030101010101" pitchFamily="2" charset="-122"/>
                <a:ea typeface="SimSun" panose="02010600030101010101" pitchFamily="2" charset="-122"/>
              </a:rPr>
              <a:t>的流计算框架和</a:t>
            </a:r>
            <a:r>
              <a:rPr lang="en-US" b="0" i="0">
                <a:solidFill>
                  <a:srgbClr val="3E3E3E"/>
                </a:solidFill>
                <a:effectLst/>
                <a:latin typeface="SimSun" panose="02010600030101010101" pitchFamily="2" charset="-122"/>
                <a:ea typeface="SimSun" panose="02010600030101010101" pitchFamily="2" charset="-122"/>
              </a:rPr>
              <a:t>Hadoop MR </a:t>
            </a:r>
            <a:r>
              <a:rPr lang="ja-JP" altLang="en-US" b="0" i="0">
                <a:solidFill>
                  <a:srgbClr val="3E3E3E"/>
                </a:solidFill>
                <a:effectLst/>
                <a:latin typeface="SimSun" panose="02010600030101010101" pitchFamily="2" charset="-122"/>
                <a:ea typeface="SimSun" panose="02010600030101010101" pitchFamily="2" charset="-122"/>
              </a:rPr>
              <a:t>的批处理框架做 </a:t>
            </a:r>
            <a:r>
              <a:rPr lang="en-US" b="0" i="0">
                <a:solidFill>
                  <a:srgbClr val="3E3E3E"/>
                </a:solidFill>
                <a:effectLst/>
                <a:latin typeface="SimSun" panose="02010600030101010101" pitchFamily="2" charset="-122"/>
                <a:ea typeface="SimSun" panose="02010600030101010101" pitchFamily="2" charset="-122"/>
              </a:rPr>
              <a:t>job </a:t>
            </a:r>
            <a:r>
              <a:rPr lang="ja-JP" altLang="en-US" b="0" i="0">
                <a:solidFill>
                  <a:srgbClr val="3E3E3E"/>
                </a:solidFill>
                <a:effectLst/>
                <a:latin typeface="SimSun" panose="02010600030101010101" pitchFamily="2" charset="-122"/>
                <a:ea typeface="SimSun" panose="02010600030101010101" pitchFamily="2" charset="-122"/>
              </a:rPr>
              <a:t>开发、调试、问题调查都是比较复杂的；</a:t>
            </a:r>
            <a:endParaRPr lang="ja-JP" altLang="en-US" b="0" i="0">
              <a:solidFill>
                <a:srgbClr val="333333"/>
              </a:solidFill>
              <a:effectLst/>
              <a:latin typeface="SimSun" panose="02010600030101010101" pitchFamily="2" charset="-122"/>
              <a:ea typeface="SimSun" panose="02010600030101010101" pitchFamily="2" charset="-122"/>
            </a:endParaRPr>
          </a:p>
          <a:p>
            <a:pPr>
              <a:buFont typeface="+mj-lt"/>
              <a:buAutoNum type="arabicPeriod"/>
            </a:pPr>
            <a:endParaRPr lang="en-US" altLang="ja-JP" b="0" i="0">
              <a:solidFill>
                <a:srgbClr val="3E3E3E"/>
              </a:solidFill>
              <a:effectLst/>
              <a:latin typeface="SimSun" panose="02010600030101010101" pitchFamily="2" charset="-122"/>
              <a:ea typeface="SimSun" panose="02010600030101010101" pitchFamily="2" charset="-122"/>
            </a:endParaRPr>
          </a:p>
          <a:p>
            <a:pPr>
              <a:buFont typeface="+mj-lt"/>
              <a:buAutoNum type="arabicPeriod"/>
            </a:pPr>
            <a:r>
              <a:rPr lang="ja-JP" altLang="en-US" b="0" i="0">
                <a:solidFill>
                  <a:srgbClr val="3E3E3E"/>
                </a:solidFill>
                <a:effectLst/>
                <a:latin typeface="SimSun" panose="02010600030101010101" pitchFamily="2" charset="-122"/>
                <a:ea typeface="SimSun" panose="02010600030101010101" pitchFamily="2" charset="-122"/>
              </a:rPr>
              <a:t>结果视图需要支持低延迟的查询分析，通常还需要将数据派生到列存分析系统，并保证成本可控。</a:t>
            </a:r>
            <a:endParaRPr lang="ja-JP" altLang="en-US" b="0" i="0">
              <a:solidFill>
                <a:srgbClr val="333333"/>
              </a:solidFill>
              <a:effectLst/>
              <a:latin typeface="SimSun" panose="02010600030101010101" pitchFamily="2" charset="-122"/>
              <a:ea typeface="SimSun" panose="02010600030101010101" pitchFamily="2" charset="-122"/>
            </a:endParaRPr>
          </a:p>
        </p:txBody>
      </p:sp>
      <p:sp>
        <p:nvSpPr>
          <p:cNvPr id="9" name="Rectangle 8">
            <a:extLst>
              <a:ext uri="{FF2B5EF4-FFF2-40B4-BE49-F238E27FC236}">
                <a16:creationId xmlns:a16="http://schemas.microsoft.com/office/drawing/2014/main" id="{81A582C5-14A7-8D46-BA77-B8220D7CF077}"/>
              </a:ext>
            </a:extLst>
          </p:cNvPr>
          <p:cNvSpPr/>
          <p:nvPr/>
        </p:nvSpPr>
        <p:spPr>
          <a:xfrm>
            <a:off x="1038688" y="5014941"/>
            <a:ext cx="10493828" cy="646331"/>
          </a:xfrm>
          <a:prstGeom prst="rect">
            <a:avLst/>
          </a:prstGeom>
        </p:spPr>
        <p:txBody>
          <a:bodyPr wrap="square">
            <a:spAutoFit/>
          </a:bodyPr>
          <a:lstStyle/>
          <a:p>
            <a:r>
              <a:rPr lang="ja-JP" altLang="en-US" b="0" i="0">
                <a:solidFill>
                  <a:srgbClr val="3E3E3E"/>
                </a:solidFill>
                <a:effectLst/>
                <a:latin typeface="SimSun" panose="02010600030101010101" pitchFamily="2" charset="-122"/>
                <a:ea typeface="SimSun" panose="02010600030101010101" pitchFamily="2" charset="-122"/>
              </a:rPr>
              <a:t>针对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架构的问题</a:t>
            </a:r>
            <a:r>
              <a:rPr lang="en-US" altLang="ja-JP" b="0" i="0">
                <a:solidFill>
                  <a:srgbClr val="3E3E3E"/>
                </a:solidFill>
                <a:effectLst/>
                <a:latin typeface="SimSun" panose="02010600030101010101" pitchFamily="2" charset="-122"/>
                <a:ea typeface="SimSun" panose="02010600030101010101" pitchFamily="2" charset="-122"/>
              </a:rPr>
              <a:t>3</a:t>
            </a:r>
            <a:r>
              <a:rPr lang="ja-JP" altLang="en-US" b="0" i="0">
                <a:solidFill>
                  <a:srgbClr val="3E3E3E"/>
                </a:solidFill>
                <a:effectLst/>
                <a:latin typeface="SimSun" panose="02010600030101010101" pitchFamily="2" charset="-122"/>
                <a:ea typeface="SimSun" panose="02010600030101010101" pitchFamily="2" charset="-122"/>
              </a:rPr>
              <a:t>，计算逻辑需要分别在流批框架中实现和运行的问题，不少计算引擎已经开始往</a:t>
            </a:r>
            <a:r>
              <a:rPr lang="ja-JP" altLang="en-US" b="0" i="0">
                <a:solidFill>
                  <a:srgbClr val="FF0000"/>
                </a:solidFill>
                <a:effectLst/>
                <a:latin typeface="SimSun" panose="02010600030101010101" pitchFamily="2" charset="-122"/>
                <a:ea typeface="SimSun" panose="02010600030101010101" pitchFamily="2" charset="-122"/>
              </a:rPr>
              <a:t>流批统一</a:t>
            </a:r>
            <a:r>
              <a:rPr lang="ja-JP" altLang="en-US" b="0" i="0">
                <a:solidFill>
                  <a:srgbClr val="3E3E3E"/>
                </a:solidFill>
                <a:effectLst/>
                <a:latin typeface="SimSun" panose="02010600030101010101" pitchFamily="2" charset="-122"/>
                <a:ea typeface="SimSun" panose="02010600030101010101" pitchFamily="2" charset="-122"/>
              </a:rPr>
              <a:t>的方向去发展，例如 </a:t>
            </a:r>
            <a:r>
              <a:rPr lang="en-US" b="0" i="0">
                <a:solidFill>
                  <a:srgbClr val="3E3E3E"/>
                </a:solidFill>
                <a:effectLst/>
                <a:latin typeface="SimSun" panose="02010600030101010101" pitchFamily="2" charset="-122"/>
                <a:ea typeface="SimSun" panose="02010600030101010101" pitchFamily="2" charset="-122"/>
              </a:rPr>
              <a:t>Spark </a:t>
            </a:r>
            <a:r>
              <a:rPr lang="ja-JP" altLang="en-US" b="0" i="0">
                <a:solidFill>
                  <a:srgbClr val="3E3E3E"/>
                </a:solidFill>
                <a:effectLst/>
                <a:latin typeface="SimSun" panose="02010600030101010101" pitchFamily="2" charset="-122"/>
                <a:ea typeface="SimSun" panose="02010600030101010101" pitchFamily="2" charset="-122"/>
              </a:rPr>
              <a:t>和 </a:t>
            </a:r>
            <a:r>
              <a:rPr lang="en-US" b="0" i="0">
                <a:solidFill>
                  <a:srgbClr val="3E3E3E"/>
                </a:solidFill>
                <a:effectLst/>
                <a:latin typeface="SimSun" panose="02010600030101010101" pitchFamily="2" charset="-122"/>
                <a:ea typeface="SimSun" panose="02010600030101010101" pitchFamily="2" charset="-122"/>
              </a:rPr>
              <a:t>Flink，</a:t>
            </a:r>
            <a:r>
              <a:rPr lang="ja-JP" altLang="en-US" b="0" i="0">
                <a:solidFill>
                  <a:srgbClr val="3E3E3E"/>
                </a:solidFill>
                <a:effectLst/>
                <a:latin typeface="SimSun" panose="02010600030101010101" pitchFamily="2" charset="-122"/>
                <a:ea typeface="SimSun" panose="02010600030101010101" pitchFamily="2" charset="-122"/>
              </a:rPr>
              <a:t>从而简化</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架构中的计算部分</a:t>
            </a:r>
            <a:r>
              <a:rPr lang="zh-CN" altLang="en-US" b="0" i="0">
                <a:solidFill>
                  <a:srgbClr val="3E3E3E"/>
                </a:solidFill>
                <a:effectLst/>
                <a:latin typeface="SimSun" panose="02010600030101010101" pitchFamily="2" charset="-122"/>
                <a:ea typeface="SimSun" panose="02010600030101010101" pitchFamily="2" charset="-122"/>
              </a:rPr>
              <a:t>。</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6490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936AF-EC70-A14E-BDFA-8EC1848BE538}"/>
              </a:ext>
            </a:extLst>
          </p:cNvPr>
          <p:cNvSpPr txBox="1"/>
          <p:nvPr/>
        </p:nvSpPr>
        <p:spPr>
          <a:xfrm>
            <a:off x="1038687" y="77328"/>
            <a:ext cx="5402441"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a:latin typeface="SimSun" panose="02010600030101010101" pitchFamily="2" charset="-122"/>
                <a:ea typeface="SimSun" panose="02010600030101010101" pitchFamily="2" charset="-122"/>
              </a:rPr>
              <a:t>Kappa</a:t>
            </a:r>
            <a:r>
              <a:rPr lang="ja-JP" altLang="en-US" sz="2800">
                <a:latin typeface="SimSun" panose="02010600030101010101" pitchFamily="2" charset="-122"/>
                <a:ea typeface="SimSun" panose="02010600030101010101" pitchFamily="2" charset="-122"/>
              </a:rPr>
              <a:t>架构</a:t>
            </a:r>
          </a:p>
        </p:txBody>
      </p:sp>
      <p:sp>
        <p:nvSpPr>
          <p:cNvPr id="3" name="Rectangle 2">
            <a:extLst>
              <a:ext uri="{FF2B5EF4-FFF2-40B4-BE49-F238E27FC236}">
                <a16:creationId xmlns:a16="http://schemas.microsoft.com/office/drawing/2014/main" id="{5E493885-5D5D-C54B-9DE9-8AD1DFF1240E}"/>
              </a:ext>
            </a:extLst>
          </p:cNvPr>
          <p:cNvSpPr/>
          <p:nvPr/>
        </p:nvSpPr>
        <p:spPr>
          <a:xfrm>
            <a:off x="843293" y="862811"/>
            <a:ext cx="10641875" cy="923330"/>
          </a:xfrm>
          <a:prstGeom prst="rect">
            <a:avLst/>
          </a:prstGeom>
        </p:spPr>
        <p:txBody>
          <a:bodyPr wrap="square">
            <a:spAutoFit/>
          </a:bodyPr>
          <a:lstStyle/>
          <a:p>
            <a:r>
              <a:rPr lang="ja-JP" altLang="en-US" i="0">
                <a:solidFill>
                  <a:srgbClr val="FF0000"/>
                </a:solidFill>
                <a:effectLst/>
                <a:latin typeface="SimSun" panose="02010600030101010101" pitchFamily="2" charset="-122"/>
                <a:ea typeface="SimSun" panose="02010600030101010101" pitchFamily="2" charset="-122"/>
              </a:rPr>
              <a:t>不同于</a:t>
            </a:r>
            <a:r>
              <a:rPr lang="ja-JP" altLang="en-US" i="0">
                <a:solidFill>
                  <a:srgbClr val="3E3E3E"/>
                </a:solidFill>
                <a:effectLst/>
                <a:latin typeface="SimSun" panose="02010600030101010101" pitchFamily="2" charset="-122"/>
                <a:ea typeface="SimSun" panose="02010600030101010101" pitchFamily="2" charset="-122"/>
              </a:rPr>
              <a:t> </a:t>
            </a:r>
            <a:r>
              <a:rPr lang="en-US" i="0">
                <a:solidFill>
                  <a:srgbClr val="3E3E3E"/>
                </a:solidFill>
                <a:effectLst/>
                <a:latin typeface="SimSun" panose="02010600030101010101" pitchFamily="2" charset="-122"/>
                <a:ea typeface="SimSun" panose="02010600030101010101" pitchFamily="2" charset="-122"/>
              </a:rPr>
              <a:t>Lambda </a:t>
            </a:r>
            <a:r>
              <a:rPr lang="ja-JP" altLang="en-US" i="0">
                <a:solidFill>
                  <a:srgbClr val="3E3E3E"/>
                </a:solidFill>
                <a:effectLst/>
                <a:latin typeface="SimSun" panose="02010600030101010101" pitchFamily="2" charset="-122"/>
                <a:ea typeface="SimSun" panose="02010600030101010101" pitchFamily="2" charset="-122"/>
              </a:rPr>
              <a:t>同时计算流计算和批计算并合并视图，</a:t>
            </a:r>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只会通过流计算一条的数据链路计算并产生视图。</a:t>
            </a:r>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同样采用了重新处理事件的</a:t>
            </a:r>
            <a:r>
              <a:rPr lang="ja-JP" altLang="en-US" i="0">
                <a:solidFill>
                  <a:srgbClr val="FF0000"/>
                </a:solidFill>
                <a:effectLst/>
                <a:latin typeface="SimSun" panose="02010600030101010101" pitchFamily="2" charset="-122"/>
                <a:ea typeface="SimSun" panose="02010600030101010101" pitchFamily="2" charset="-122"/>
              </a:rPr>
              <a:t>原则</a:t>
            </a:r>
            <a:r>
              <a:rPr lang="ja-JP" altLang="en-US" i="0">
                <a:solidFill>
                  <a:srgbClr val="3E3E3E"/>
                </a:solidFill>
                <a:effectLst/>
                <a:latin typeface="SimSun" panose="02010600030101010101" pitchFamily="2" charset="-122"/>
                <a:ea typeface="SimSun" panose="02010600030101010101" pitchFamily="2" charset="-122"/>
              </a:rPr>
              <a:t>，对于历史数据分析类的需求，</a:t>
            </a:r>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要求数据的长期存储能够以有序 </a:t>
            </a:r>
            <a:r>
              <a:rPr lang="en-US" i="0">
                <a:solidFill>
                  <a:srgbClr val="3E3E3E"/>
                </a:solidFill>
                <a:effectLst/>
                <a:latin typeface="SimSun" panose="02010600030101010101" pitchFamily="2" charset="-122"/>
                <a:ea typeface="SimSun" panose="02010600030101010101" pitchFamily="2" charset="-122"/>
              </a:rPr>
              <a:t>log </a:t>
            </a:r>
            <a:r>
              <a:rPr lang="ja-JP" altLang="en-US" i="0">
                <a:solidFill>
                  <a:srgbClr val="3E3E3E"/>
                </a:solidFill>
                <a:effectLst/>
                <a:latin typeface="SimSun" panose="02010600030101010101" pitchFamily="2" charset="-122"/>
                <a:ea typeface="SimSun" panose="02010600030101010101" pitchFamily="2" charset="-122"/>
              </a:rPr>
              <a:t>流的方式</a:t>
            </a:r>
            <a:r>
              <a:rPr lang="ja-JP" altLang="en-US" i="0">
                <a:solidFill>
                  <a:srgbClr val="FF0000"/>
                </a:solidFill>
                <a:effectLst/>
                <a:latin typeface="SimSun" panose="02010600030101010101" pitchFamily="2" charset="-122"/>
                <a:ea typeface="SimSun" panose="02010600030101010101" pitchFamily="2" charset="-122"/>
              </a:rPr>
              <a:t>重新</a:t>
            </a:r>
            <a:r>
              <a:rPr lang="ja-JP" altLang="en-US" i="0">
                <a:solidFill>
                  <a:srgbClr val="3E3E3E"/>
                </a:solidFill>
                <a:effectLst/>
                <a:latin typeface="SimSun" panose="02010600030101010101" pitchFamily="2" charset="-122"/>
                <a:ea typeface="SimSun" panose="02010600030101010101" pitchFamily="2" charset="-122"/>
              </a:rPr>
              <a:t>流入流计算引擎，</a:t>
            </a:r>
            <a:r>
              <a:rPr lang="ja-JP" altLang="en-US" i="0">
                <a:solidFill>
                  <a:srgbClr val="FF0000"/>
                </a:solidFill>
                <a:effectLst/>
                <a:latin typeface="SimSun" panose="02010600030101010101" pitchFamily="2" charset="-122"/>
                <a:ea typeface="SimSun" panose="02010600030101010101" pitchFamily="2" charset="-122"/>
              </a:rPr>
              <a:t>重新</a:t>
            </a:r>
            <a:r>
              <a:rPr lang="ja-JP" altLang="en-US" i="0">
                <a:solidFill>
                  <a:srgbClr val="3E3E3E"/>
                </a:solidFill>
                <a:effectLst/>
                <a:latin typeface="SimSun" panose="02010600030101010101" pitchFamily="2" charset="-122"/>
                <a:ea typeface="SimSun" panose="02010600030101010101" pitchFamily="2" charset="-122"/>
              </a:rPr>
              <a:t>产生历史数据的视图。</a:t>
            </a:r>
            <a:endParaRPr lang="en-US">
              <a:latin typeface="SimSun" panose="02010600030101010101" pitchFamily="2" charset="-122"/>
              <a:ea typeface="SimSun" panose="02010600030101010101" pitchFamily="2" charset="-122"/>
            </a:endParaRPr>
          </a:p>
        </p:txBody>
      </p:sp>
      <p:pic>
        <p:nvPicPr>
          <p:cNvPr id="4" name="Picture 3">
            <a:extLst>
              <a:ext uri="{FF2B5EF4-FFF2-40B4-BE49-F238E27FC236}">
                <a16:creationId xmlns:a16="http://schemas.microsoft.com/office/drawing/2014/main" id="{DB21F9D3-DA46-A949-9975-74937FD369CC}"/>
              </a:ext>
            </a:extLst>
          </p:cNvPr>
          <p:cNvPicPr>
            <a:picLocks noChangeAspect="1"/>
          </p:cNvPicPr>
          <p:nvPr/>
        </p:nvPicPr>
        <p:blipFill>
          <a:blip r:embed="rId2"/>
          <a:stretch>
            <a:fillRect/>
          </a:stretch>
        </p:blipFill>
        <p:spPr>
          <a:xfrm>
            <a:off x="1344566" y="4284396"/>
            <a:ext cx="9167739" cy="2496276"/>
          </a:xfrm>
          <a:prstGeom prst="rect">
            <a:avLst/>
          </a:prstGeom>
        </p:spPr>
      </p:pic>
      <p:sp>
        <p:nvSpPr>
          <p:cNvPr id="5" name="Rectangle 4">
            <a:extLst>
              <a:ext uri="{FF2B5EF4-FFF2-40B4-BE49-F238E27FC236}">
                <a16:creationId xmlns:a16="http://schemas.microsoft.com/office/drawing/2014/main" id="{04FFFC2A-F3FE-674D-BF3C-EA784930A5AF}"/>
              </a:ext>
            </a:extLst>
          </p:cNvPr>
          <p:cNvSpPr/>
          <p:nvPr/>
        </p:nvSpPr>
        <p:spPr>
          <a:xfrm>
            <a:off x="843293" y="2106604"/>
            <a:ext cx="10641875" cy="1200329"/>
          </a:xfrm>
          <a:prstGeom prst="rect">
            <a:avLst/>
          </a:prstGeom>
        </p:spPr>
        <p:txBody>
          <a:bodyPr wrap="square">
            <a:spAutoFit/>
          </a:bodyPr>
          <a:lstStyle/>
          <a:p>
            <a:r>
              <a:rPr lang="en-US" i="0">
                <a:solidFill>
                  <a:srgbClr val="3E3E3E"/>
                </a:solidFill>
                <a:effectLst/>
                <a:latin typeface="SimSun" panose="02010600030101010101" pitchFamily="2" charset="-122"/>
                <a:ea typeface="SimSun" panose="02010600030101010101" pitchFamily="2" charset="-122"/>
              </a:rPr>
              <a:t>Kappa </a:t>
            </a:r>
            <a:r>
              <a:rPr lang="ja-JP" altLang="en-US" i="0">
                <a:solidFill>
                  <a:srgbClr val="3E3E3E"/>
                </a:solidFill>
                <a:effectLst/>
                <a:latin typeface="SimSun" panose="02010600030101010101" pitchFamily="2" charset="-122"/>
                <a:ea typeface="SimSun" panose="02010600030101010101" pitchFamily="2" charset="-122"/>
              </a:rPr>
              <a:t>方案通过</a:t>
            </a:r>
            <a:r>
              <a:rPr lang="ja-JP" altLang="en-US" i="0">
                <a:solidFill>
                  <a:srgbClr val="FF0000"/>
                </a:solidFill>
                <a:effectLst/>
                <a:latin typeface="SimSun" panose="02010600030101010101" pitchFamily="2" charset="-122"/>
                <a:ea typeface="SimSun" panose="02010600030101010101" pitchFamily="2" charset="-122"/>
              </a:rPr>
              <a:t>精简</a:t>
            </a:r>
            <a:r>
              <a:rPr lang="ja-JP" altLang="en-US" i="0">
                <a:solidFill>
                  <a:srgbClr val="3E3E3E"/>
                </a:solidFill>
                <a:effectLst/>
                <a:latin typeface="SimSun" panose="02010600030101010101" pitchFamily="2" charset="-122"/>
                <a:ea typeface="SimSun" panose="02010600030101010101" pitchFamily="2" charset="-122"/>
              </a:rPr>
              <a:t>链路解决了</a:t>
            </a:r>
            <a:r>
              <a:rPr lang="en-US">
                <a:solidFill>
                  <a:srgbClr val="FF0000"/>
                </a:solidFill>
                <a:latin typeface="SimSun" panose="02010600030101010101" pitchFamily="2" charset="-122"/>
                <a:ea typeface="SimSun" panose="02010600030101010101" pitchFamily="2" charset="-122"/>
              </a:rPr>
              <a:t>Lambda</a:t>
            </a:r>
            <a:r>
              <a:rPr lang="ja-JP" altLang="en-US" i="0">
                <a:solidFill>
                  <a:srgbClr val="3E3E3E"/>
                </a:solidFill>
                <a:effectLst/>
                <a:latin typeface="SimSun" panose="02010600030101010101" pitchFamily="2" charset="-122"/>
                <a:ea typeface="SimSun" panose="02010600030101010101" pitchFamily="2" charset="-122"/>
              </a:rPr>
              <a:t>数据写入</a:t>
            </a:r>
            <a:r>
              <a:rPr lang="en-US" altLang="ja-JP">
                <a:solidFill>
                  <a:srgbClr val="3E3E3E"/>
                </a:solidFill>
                <a:latin typeface="SimSun" panose="02010600030101010101" pitchFamily="2" charset="-122"/>
                <a:ea typeface="SimSun" panose="02010600030101010101" pitchFamily="2" charset="-122"/>
              </a:rPr>
              <a:t>(1)</a:t>
            </a:r>
            <a:r>
              <a:rPr lang="ja-JP" altLang="en-US" i="0">
                <a:solidFill>
                  <a:srgbClr val="3E3E3E"/>
                </a:solidFill>
                <a:effectLst/>
                <a:latin typeface="SimSun" panose="02010600030101010101" pitchFamily="2" charset="-122"/>
                <a:ea typeface="SimSun" panose="02010600030101010101" pitchFamily="2" charset="-122"/>
              </a:rPr>
              <a:t>和计算逻辑复杂</a:t>
            </a:r>
            <a:r>
              <a:rPr lang="en-US" altLang="ja-JP">
                <a:solidFill>
                  <a:srgbClr val="3E3E3E"/>
                </a:solidFill>
                <a:latin typeface="SimSun" panose="02010600030101010101" pitchFamily="2" charset="-122"/>
                <a:ea typeface="SimSun" panose="02010600030101010101" pitchFamily="2" charset="-122"/>
              </a:rPr>
              <a:t>(3)</a:t>
            </a:r>
            <a:r>
              <a:rPr lang="ja-JP" altLang="en-US" i="0">
                <a:solidFill>
                  <a:srgbClr val="3E3E3E"/>
                </a:solidFill>
                <a:effectLst/>
                <a:latin typeface="SimSun" panose="02010600030101010101" pitchFamily="2" charset="-122"/>
                <a:ea typeface="SimSun" panose="02010600030101010101" pitchFamily="2" charset="-122"/>
              </a:rPr>
              <a:t>的问题，但它依然</a:t>
            </a:r>
            <a:r>
              <a:rPr lang="ja-JP" altLang="en-US" i="0">
                <a:solidFill>
                  <a:srgbClr val="FF0000"/>
                </a:solidFill>
                <a:effectLst/>
                <a:latin typeface="SimSun" panose="02010600030101010101" pitchFamily="2" charset="-122"/>
                <a:ea typeface="SimSun" panose="02010600030101010101" pitchFamily="2" charset="-122"/>
              </a:rPr>
              <a:t>没有</a:t>
            </a:r>
            <a:r>
              <a:rPr lang="ja-JP" altLang="en-US" i="0">
                <a:solidFill>
                  <a:srgbClr val="3E3E3E"/>
                </a:solidFill>
                <a:effectLst/>
                <a:latin typeface="SimSun" panose="02010600030101010101" pitchFamily="2" charset="-122"/>
                <a:ea typeface="SimSun" panose="02010600030101010101" pitchFamily="2" charset="-122"/>
              </a:rPr>
              <a:t>解决存储和展示的问题，特别是在存储上，使用类似 </a:t>
            </a:r>
            <a:r>
              <a:rPr lang="en-US" i="0">
                <a:solidFill>
                  <a:srgbClr val="3E3E3E"/>
                </a:solidFill>
                <a:effectLst/>
                <a:latin typeface="SimSun" panose="02010600030101010101" pitchFamily="2" charset="-122"/>
                <a:ea typeface="SimSun" panose="02010600030101010101" pitchFamily="2" charset="-122"/>
              </a:rPr>
              <a:t>kafka </a:t>
            </a:r>
            <a:r>
              <a:rPr lang="ja-JP" altLang="en-US" i="0">
                <a:solidFill>
                  <a:srgbClr val="3E3E3E"/>
                </a:solidFill>
                <a:effectLst/>
                <a:latin typeface="SimSun" panose="02010600030101010101" pitchFamily="2" charset="-122"/>
                <a:ea typeface="SimSun" panose="02010600030101010101" pitchFamily="2" charset="-122"/>
              </a:rPr>
              <a:t>的消息队列存储长期日志数据，数据无法压缩，存储成本很大，绕过方案是使用支持数据分层存储的消息系统（如 </a:t>
            </a:r>
            <a:r>
              <a:rPr lang="en-US" i="0">
                <a:solidFill>
                  <a:srgbClr val="3E3E3E"/>
                </a:solidFill>
                <a:effectLst/>
                <a:latin typeface="SimSun" panose="02010600030101010101" pitchFamily="2" charset="-122"/>
                <a:ea typeface="SimSun" panose="02010600030101010101" pitchFamily="2" charset="-122"/>
              </a:rPr>
              <a:t>Pulsar，</a:t>
            </a:r>
            <a:r>
              <a:rPr lang="ja-JP" altLang="en-US" i="0">
                <a:solidFill>
                  <a:srgbClr val="3E3E3E"/>
                </a:solidFill>
                <a:effectLst/>
                <a:latin typeface="SimSun" panose="02010600030101010101" pitchFamily="2" charset="-122"/>
                <a:ea typeface="SimSun" panose="02010600030101010101" pitchFamily="2" charset="-122"/>
              </a:rPr>
              <a:t>支持将历史消息存储到云上存储系统），但是分层存储的历史日志数据仅能用于 </a:t>
            </a:r>
            <a:r>
              <a:rPr lang="en-US" i="0">
                <a:solidFill>
                  <a:srgbClr val="3E3E3E"/>
                </a:solidFill>
                <a:effectLst/>
                <a:latin typeface="SimSun" panose="02010600030101010101" pitchFamily="2" charset="-122"/>
                <a:ea typeface="SimSun" panose="02010600030101010101" pitchFamily="2" charset="-122"/>
              </a:rPr>
              <a:t>Kappa backfill </a:t>
            </a:r>
            <a:r>
              <a:rPr lang="ja-JP" altLang="en-US" i="0">
                <a:solidFill>
                  <a:srgbClr val="3E3E3E"/>
                </a:solidFill>
                <a:effectLst/>
                <a:latin typeface="SimSun" panose="02010600030101010101" pitchFamily="2" charset="-122"/>
                <a:ea typeface="SimSun" panose="02010600030101010101" pitchFamily="2" charset="-122"/>
              </a:rPr>
              <a:t>作业，数据的利用率依然很低。</a:t>
            </a:r>
            <a:endParaRPr 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55734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C7B2-8F87-C148-9EA6-243C3C076A15}"/>
              </a:ext>
            </a:extLst>
          </p:cNvPr>
          <p:cNvSpPr txBox="1"/>
          <p:nvPr/>
        </p:nvSpPr>
        <p:spPr>
          <a:xfrm>
            <a:off x="1136342" y="145059"/>
            <a:ext cx="6314549"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b="1">
                <a:solidFill>
                  <a:srgbClr val="3E3E3E"/>
                </a:solidFill>
                <a:latin typeface="SimSun" panose="02010600030101010101" pitchFamily="2" charset="-122"/>
                <a:ea typeface="SimSun" panose="02010600030101010101" pitchFamily="2" charset="-122"/>
              </a:rPr>
              <a:t>——</a:t>
            </a:r>
            <a:r>
              <a:rPr lang="en-US" sz="2800" b="1">
                <a:solidFill>
                  <a:srgbClr val="3E3E3E"/>
                </a:solidFill>
                <a:latin typeface="SimSun" panose="02010600030101010101" pitchFamily="2" charset="-122"/>
                <a:ea typeface="SimSun" panose="02010600030101010101" pitchFamily="2" charset="-122"/>
              </a:rPr>
              <a:t>Lambda </a:t>
            </a:r>
            <a:r>
              <a:rPr lang="en-US" altLang="zh-CN" sz="2800" b="1">
                <a:solidFill>
                  <a:srgbClr val="3E3E3E"/>
                </a:solidFill>
                <a:latin typeface="SimSun" panose="02010600030101010101" pitchFamily="2" charset="-122"/>
                <a:ea typeface="SimSun" panose="02010600030101010101" pitchFamily="2" charset="-122"/>
              </a:rPr>
              <a:t>&amp;</a:t>
            </a:r>
            <a:r>
              <a:rPr lang="zh-CN" altLang="en-US" sz="2800" b="1">
                <a:solidFill>
                  <a:srgbClr val="3E3E3E"/>
                </a:solidFill>
                <a:latin typeface="SimSun" panose="02010600030101010101" pitchFamily="2" charset="-122"/>
                <a:ea typeface="SimSun" panose="02010600030101010101" pitchFamily="2" charset="-122"/>
              </a:rPr>
              <a:t> </a:t>
            </a:r>
            <a:r>
              <a:rPr lang="en-US" sz="2800" b="1">
                <a:solidFill>
                  <a:srgbClr val="3E3E3E"/>
                </a:solidFill>
                <a:latin typeface="SimSun" panose="02010600030101010101" pitchFamily="2" charset="-122"/>
                <a:ea typeface="SimSun" panose="02010600030101010101" pitchFamily="2" charset="-122"/>
              </a:rPr>
              <a:t>Kappa</a:t>
            </a:r>
            <a:endParaRPr lang="en-US" altLang="ja-JP" sz="2800">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D755568-C256-FE4D-91CA-6B38D7923D8C}"/>
              </a:ext>
            </a:extLst>
          </p:cNvPr>
          <p:cNvSpPr/>
          <p:nvPr/>
        </p:nvSpPr>
        <p:spPr>
          <a:xfrm>
            <a:off x="840250" y="1165429"/>
            <a:ext cx="10807252" cy="2585323"/>
          </a:xfrm>
          <a:prstGeom prst="rect">
            <a:avLst/>
          </a:prstGeom>
        </p:spPr>
        <p:txBody>
          <a:bodyPr wrap="square">
            <a:spAutoFit/>
          </a:bodyPr>
          <a:lstStyle/>
          <a:p>
            <a:r>
              <a:rPr lang="en-US" b="1" i="0">
                <a:solidFill>
                  <a:srgbClr val="3E3E3E"/>
                </a:solidFill>
                <a:effectLst/>
                <a:latin typeface="SimSun" panose="02010600030101010101" pitchFamily="2" charset="-122"/>
                <a:ea typeface="SimSun" panose="02010600030101010101" pitchFamily="2" charset="-122"/>
              </a:rPr>
              <a:t>Lambda </a:t>
            </a:r>
            <a:r>
              <a:rPr lang="ja-JP" altLang="en-US" b="1" i="0">
                <a:solidFill>
                  <a:srgbClr val="3E3E3E"/>
                </a:solidFill>
                <a:effectLst/>
                <a:latin typeface="SimSun" panose="02010600030101010101" pitchFamily="2" charset="-122"/>
                <a:ea typeface="SimSun" panose="02010600030101010101" pitchFamily="2" charset="-122"/>
              </a:rPr>
              <a:t>和 </a:t>
            </a:r>
            <a:r>
              <a:rPr lang="en-US" b="1" i="0">
                <a:solidFill>
                  <a:srgbClr val="3E3E3E"/>
                </a:solidFill>
                <a:effectLst/>
                <a:latin typeface="SimSun" panose="02010600030101010101" pitchFamily="2" charset="-122"/>
                <a:ea typeface="SimSun" panose="02010600030101010101" pitchFamily="2" charset="-122"/>
              </a:rPr>
              <a:t>Kappa </a:t>
            </a:r>
            <a:r>
              <a:rPr lang="ja-JP" altLang="en-US" b="1" i="0">
                <a:solidFill>
                  <a:srgbClr val="3E3E3E"/>
                </a:solidFill>
                <a:effectLst/>
                <a:latin typeface="SimSun" panose="02010600030101010101" pitchFamily="2" charset="-122"/>
                <a:ea typeface="SimSun" panose="02010600030101010101" pitchFamily="2" charset="-122"/>
              </a:rPr>
              <a:t>的场景区别：</a:t>
            </a:r>
            <a:endParaRPr lang="ja-JP" altLang="en-US" b="0" i="0">
              <a:solidFill>
                <a:srgbClr val="333333"/>
              </a:solidFill>
              <a:effectLst/>
              <a:latin typeface="SimSun" panose="02010600030101010101" pitchFamily="2" charset="-122"/>
              <a:ea typeface="SimSun" panose="02010600030101010101" pitchFamily="2" charset="-122"/>
            </a:endParaRPr>
          </a:p>
          <a:p>
            <a:pPr algn="just"/>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不是 </a:t>
            </a: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的替代架构，而是其简化版本，</a:t>
            </a:r>
            <a:r>
              <a:rPr lang="en-US" b="0" i="0">
                <a:solidFill>
                  <a:srgbClr val="3E3E3E"/>
                </a:solidFill>
                <a:effectLst/>
                <a:latin typeface="SimSun" panose="02010600030101010101" pitchFamily="2" charset="-122"/>
                <a:ea typeface="SimSun" panose="02010600030101010101" pitchFamily="2" charset="-122"/>
              </a:rPr>
              <a:t>Kappa </a:t>
            </a:r>
            <a:r>
              <a:rPr lang="ja-JP" altLang="en-US" b="0" i="0">
                <a:solidFill>
                  <a:srgbClr val="3E3E3E"/>
                </a:solidFill>
                <a:effectLst/>
                <a:latin typeface="SimSun" panose="02010600030101010101" pitchFamily="2" charset="-122"/>
                <a:ea typeface="SimSun" panose="02010600030101010101" pitchFamily="2" charset="-122"/>
              </a:rPr>
              <a:t>放弃了对批处理的支持，更擅长业务本身为 </a:t>
            </a:r>
            <a:r>
              <a:rPr lang="en-US" b="0" i="0">
                <a:solidFill>
                  <a:srgbClr val="FF0000"/>
                </a:solidFill>
                <a:effectLst/>
                <a:latin typeface="SimSun" panose="02010600030101010101" pitchFamily="2" charset="-122"/>
                <a:ea typeface="SimSun" panose="02010600030101010101" pitchFamily="2" charset="-122"/>
              </a:rPr>
              <a:t>append-only </a:t>
            </a:r>
            <a:r>
              <a:rPr lang="ja-JP" altLang="en-US" b="0" i="0">
                <a:solidFill>
                  <a:srgbClr val="3E3E3E"/>
                </a:solidFill>
                <a:effectLst/>
                <a:latin typeface="SimSun" panose="02010600030101010101" pitchFamily="2" charset="-122"/>
                <a:ea typeface="SimSun" panose="02010600030101010101" pitchFamily="2" charset="-122"/>
              </a:rPr>
              <a:t>数据写入场景的分析需求，例如各种时序数据场景，天然存在时间窗口的概念，流式计算直接满足其实时计算和历史补偿任务需求；</a:t>
            </a:r>
            <a:endParaRPr lang="ja-JP" altLang="en-US" b="0" i="0">
              <a:solidFill>
                <a:srgbClr val="333333"/>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endParaRPr lang="en-US" b="0" i="0">
              <a:solidFill>
                <a:srgbClr val="3E3E3E"/>
              </a:solidFill>
              <a:effectLst/>
              <a:latin typeface="SimSun" panose="02010600030101010101" pitchFamily="2" charset="-122"/>
              <a:ea typeface="SimSun" panose="02010600030101010101" pitchFamily="2" charset="-122"/>
            </a:endParaRPr>
          </a:p>
          <a:p>
            <a:pPr>
              <a:buFont typeface="Arial" panose="020B0604020202020204" pitchFamily="34" charset="0"/>
              <a:buChar char="•"/>
            </a:pPr>
            <a:r>
              <a:rPr lang="en-US" b="0" i="0">
                <a:solidFill>
                  <a:srgbClr val="3E3E3E"/>
                </a:solidFill>
                <a:effectLst/>
                <a:latin typeface="SimSun" panose="02010600030101010101" pitchFamily="2" charset="-122"/>
                <a:ea typeface="SimSun" panose="02010600030101010101" pitchFamily="2" charset="-122"/>
              </a:rPr>
              <a:t>Lambda </a:t>
            </a:r>
            <a:r>
              <a:rPr lang="ja-JP" altLang="en-US" b="0" i="0">
                <a:solidFill>
                  <a:srgbClr val="3E3E3E"/>
                </a:solidFill>
                <a:effectLst/>
                <a:latin typeface="SimSun" panose="02010600030101010101" pitchFamily="2" charset="-122"/>
                <a:ea typeface="SimSun" panose="02010600030101010101" pitchFamily="2" charset="-122"/>
              </a:rPr>
              <a:t>直接支持批处理，因此更适合对历史数据有很多 </a:t>
            </a:r>
            <a:r>
              <a:rPr lang="en-US" b="0" i="0">
                <a:solidFill>
                  <a:srgbClr val="3E3E3E"/>
                </a:solidFill>
                <a:effectLst/>
                <a:latin typeface="SimSun" panose="02010600030101010101" pitchFamily="2" charset="-122"/>
                <a:ea typeface="SimSun" panose="02010600030101010101" pitchFamily="2" charset="-122"/>
              </a:rPr>
              <a:t>ad hoc </a:t>
            </a:r>
            <a:r>
              <a:rPr lang="ja-JP" altLang="en-US" b="0" i="0">
                <a:solidFill>
                  <a:srgbClr val="3E3E3E"/>
                </a:solidFill>
                <a:effectLst/>
                <a:latin typeface="SimSun" panose="02010600030101010101" pitchFamily="2" charset="-122"/>
                <a:ea typeface="SimSun" panose="02010600030101010101" pitchFamily="2" charset="-122"/>
              </a:rPr>
              <a:t>查询的需求的场景，比如数据分析师需要按任意条件组合对历史数据进行探索性的分析，并且有一定的实时性需求，期望尽快得到分析结果，批处理可以更直接高效地满足这些需求。</a:t>
            </a:r>
            <a:endParaRPr lang="ja-JP" altLang="en-US" b="0" i="0">
              <a:solidFill>
                <a:srgbClr val="333333"/>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94810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CA106-CBE5-864A-906A-9C23AE191A7D}"/>
              </a:ext>
            </a:extLst>
          </p:cNvPr>
          <p:cNvSpPr txBox="1"/>
          <p:nvPr/>
        </p:nvSpPr>
        <p:spPr>
          <a:xfrm>
            <a:off x="1227909" y="76222"/>
            <a:ext cx="6311343" cy="523220"/>
          </a:xfrm>
          <a:prstGeom prst="rect">
            <a:avLst/>
          </a:prstGeom>
          <a:noFill/>
        </p:spPr>
        <p:txBody>
          <a:bodyPr wrap="none" rtlCol="0">
            <a:spAutoFit/>
          </a:bodyPr>
          <a:lstStyle/>
          <a:p>
            <a:r>
              <a:rPr lang="ja-JP" altLang="en-US" sz="2800">
                <a:latin typeface="SimSun" panose="02010600030101010101" pitchFamily="2" charset="-122"/>
                <a:ea typeface="SimSun" panose="02010600030101010101" pitchFamily="2" charset="-122"/>
              </a:rPr>
              <a:t>零</a:t>
            </a:r>
            <a:r>
              <a:rPr lang="zh-CN" altLang="en-US" sz="2800">
                <a:latin typeface="SimSun" panose="02010600030101010101" pitchFamily="2" charset="-122"/>
                <a:ea typeface="SimSun" panose="02010600030101010101" pitchFamily="2" charset="-122"/>
              </a:rPr>
              <a:t>、</a:t>
            </a:r>
            <a:r>
              <a:rPr lang="ja-JP" altLang="en-US" sz="2800">
                <a:latin typeface="SimSun" panose="02010600030101010101" pitchFamily="2" charset="-122"/>
                <a:ea typeface="SimSun" panose="02010600030101010101" pitchFamily="2" charset="-122"/>
              </a:rPr>
              <a:t>数据架构演变</a:t>
            </a:r>
            <a:r>
              <a:rPr lang="en-US" altLang="zh-CN" sz="2800">
                <a:latin typeface="SimSun" panose="02010600030101010101" pitchFamily="2" charset="-122"/>
                <a:ea typeface="SimSun" panose="02010600030101010101" pitchFamily="2" charset="-122"/>
              </a:rPr>
              <a:t>——</a:t>
            </a:r>
            <a:r>
              <a:rPr lang="en-US" sz="2800" b="1">
                <a:solidFill>
                  <a:srgbClr val="3E3E3E"/>
                </a:solidFill>
                <a:latin typeface="SimSun" panose="02010600030101010101" pitchFamily="2" charset="-122"/>
                <a:ea typeface="SimSun" panose="02010600030101010101" pitchFamily="2" charset="-122"/>
              </a:rPr>
              <a:t>Lambda </a:t>
            </a:r>
            <a:r>
              <a:rPr lang="en-US" altLang="zh-CN" sz="2800" b="1">
                <a:solidFill>
                  <a:srgbClr val="3E3E3E"/>
                </a:solidFill>
                <a:latin typeface="SimSun" panose="02010600030101010101" pitchFamily="2" charset="-122"/>
                <a:ea typeface="SimSun" panose="02010600030101010101" pitchFamily="2" charset="-122"/>
              </a:rPr>
              <a:t>&amp;</a:t>
            </a:r>
            <a:r>
              <a:rPr lang="zh-CN" altLang="en-US" sz="2800" b="1">
                <a:solidFill>
                  <a:srgbClr val="3E3E3E"/>
                </a:solidFill>
                <a:latin typeface="SimSun" panose="02010600030101010101" pitchFamily="2" charset="-122"/>
                <a:ea typeface="SimSun" panose="02010600030101010101" pitchFamily="2" charset="-122"/>
              </a:rPr>
              <a:t> </a:t>
            </a:r>
            <a:r>
              <a:rPr lang="en-US" sz="2800" b="1">
                <a:solidFill>
                  <a:srgbClr val="3E3E3E"/>
                </a:solidFill>
                <a:latin typeface="SimSun" panose="02010600030101010101" pitchFamily="2" charset="-122"/>
                <a:ea typeface="SimSun" panose="02010600030101010101" pitchFamily="2" charset="-122"/>
              </a:rPr>
              <a:t>Kappa</a:t>
            </a:r>
            <a:endParaRPr lang="en-US" altLang="ja-JP" sz="2800">
              <a:latin typeface="SimSun" panose="02010600030101010101" pitchFamily="2" charset="-122"/>
              <a:ea typeface="SimSun" panose="02010600030101010101" pitchFamily="2" charset="-122"/>
            </a:endParaRPr>
          </a:p>
        </p:txBody>
      </p:sp>
      <p:sp>
        <p:nvSpPr>
          <p:cNvPr id="2" name="Rectangle 1">
            <a:extLst>
              <a:ext uri="{FF2B5EF4-FFF2-40B4-BE49-F238E27FC236}">
                <a16:creationId xmlns:a16="http://schemas.microsoft.com/office/drawing/2014/main" id="{DA8A2DEA-1CB5-F34A-BEB2-D8FF6D7D3701}"/>
              </a:ext>
            </a:extLst>
          </p:cNvPr>
          <p:cNvSpPr/>
          <p:nvPr/>
        </p:nvSpPr>
        <p:spPr>
          <a:xfrm>
            <a:off x="1036319" y="700372"/>
            <a:ext cx="10345781" cy="923330"/>
          </a:xfrm>
          <a:prstGeom prst="rect">
            <a:avLst/>
          </a:prstGeom>
        </p:spPr>
        <p:txBody>
          <a:bodyPr wrap="square">
            <a:spAutoFit/>
          </a:bodyPr>
          <a:lstStyle/>
          <a:p>
            <a:r>
              <a:rPr lang="en-US" altLang="zh-CN">
                <a:latin typeface="SimSun" panose="02010600030101010101" pitchFamily="2" charset="-122"/>
                <a:ea typeface="SimSun" panose="02010600030101010101" pitchFamily="2" charset="-122"/>
              </a:rPr>
              <a:t>1</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 Kappa+</a:t>
            </a:r>
            <a:r>
              <a:rPr lang="ja-JP" altLang="en-US">
                <a:latin typeface="SimSun" panose="02010600030101010101" pitchFamily="2" charset="-122"/>
                <a:ea typeface="SimSun" panose="02010600030101010101" pitchFamily="2" charset="-122"/>
              </a:rPr>
              <a:t>是 </a:t>
            </a:r>
            <a:r>
              <a:rPr lang="en-US">
                <a:latin typeface="SimSun" panose="02010600030101010101" pitchFamily="2" charset="-122"/>
                <a:ea typeface="SimSun" panose="02010600030101010101" pitchFamily="2" charset="-122"/>
              </a:rPr>
              <a:t>Uber </a:t>
            </a:r>
            <a:r>
              <a:rPr lang="ja-JP" altLang="en-US">
                <a:latin typeface="SimSun" panose="02010600030101010101" pitchFamily="2" charset="-122"/>
                <a:ea typeface="SimSun" panose="02010600030101010101" pitchFamily="2" charset="-122"/>
              </a:rPr>
              <a:t>提出流式数据处理架构</a:t>
            </a:r>
            <a:r>
              <a:rPr lang="zh-CN" altLang="en-US">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 它的核心思想是让流计算框架直读 </a:t>
            </a:r>
            <a:r>
              <a:rPr lang="en-US">
                <a:latin typeface="SimSun" panose="02010600030101010101" pitchFamily="2" charset="-122"/>
                <a:ea typeface="SimSun" panose="02010600030101010101" pitchFamily="2" charset="-122"/>
              </a:rPr>
              <a:t>HDFS</a:t>
            </a:r>
            <a:r>
              <a:rPr lang="ja-JP" altLang="en-US">
                <a:latin typeface="SimSun" panose="02010600030101010101" pitchFamily="2" charset="-122"/>
                <a:ea typeface="SimSun" panose="02010600030101010101" pitchFamily="2" charset="-122"/>
              </a:rPr>
              <a:t>类的数仓数据，一并实现实时计算和历史数据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计算，不需要为 </a:t>
            </a:r>
            <a:r>
              <a:rPr lang="en-US">
                <a:latin typeface="SimSun" panose="02010600030101010101" pitchFamily="2" charset="-122"/>
                <a:ea typeface="SimSun" panose="02010600030101010101" pitchFamily="2" charset="-122"/>
              </a:rPr>
              <a:t>backfill </a:t>
            </a:r>
            <a:r>
              <a:rPr lang="ja-JP" altLang="en-US">
                <a:latin typeface="SimSun" panose="02010600030101010101" pitchFamily="2" charset="-122"/>
                <a:ea typeface="SimSun" panose="02010600030101010101" pitchFamily="2" charset="-122"/>
              </a:rPr>
              <a:t>作业长期保存日志或者把数据拷贝回消息队列</a:t>
            </a:r>
            <a:endParaRPr lang="en-US" altLang="ja-JP">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2E4E92FB-A236-DD41-B227-3EB88693DBAF}"/>
              </a:ext>
            </a:extLst>
          </p:cNvPr>
          <p:cNvPicPr>
            <a:picLocks noChangeAspect="1"/>
          </p:cNvPicPr>
          <p:nvPr/>
        </p:nvPicPr>
        <p:blipFill>
          <a:blip r:embed="rId2"/>
          <a:stretch>
            <a:fillRect/>
          </a:stretch>
        </p:blipFill>
        <p:spPr>
          <a:xfrm>
            <a:off x="0" y="3584245"/>
            <a:ext cx="5655090" cy="2573383"/>
          </a:xfrm>
          <a:prstGeom prst="rect">
            <a:avLst/>
          </a:prstGeom>
        </p:spPr>
      </p:pic>
      <p:pic>
        <p:nvPicPr>
          <p:cNvPr id="10" name="Picture 9">
            <a:extLst>
              <a:ext uri="{FF2B5EF4-FFF2-40B4-BE49-F238E27FC236}">
                <a16:creationId xmlns:a16="http://schemas.microsoft.com/office/drawing/2014/main" id="{5A8D9404-577A-314F-9B01-171EA6651424}"/>
              </a:ext>
            </a:extLst>
          </p:cNvPr>
          <p:cNvPicPr>
            <a:picLocks noChangeAspect="1"/>
          </p:cNvPicPr>
          <p:nvPr/>
        </p:nvPicPr>
        <p:blipFill>
          <a:blip r:embed="rId3"/>
          <a:stretch>
            <a:fillRect/>
          </a:stretch>
        </p:blipFill>
        <p:spPr>
          <a:xfrm>
            <a:off x="6209209" y="3429000"/>
            <a:ext cx="5982789" cy="3002474"/>
          </a:xfrm>
          <a:prstGeom prst="rect">
            <a:avLst/>
          </a:prstGeom>
        </p:spPr>
      </p:pic>
      <p:cxnSp>
        <p:nvCxnSpPr>
          <p:cNvPr id="13" name="Straight Connector 12">
            <a:extLst>
              <a:ext uri="{FF2B5EF4-FFF2-40B4-BE49-F238E27FC236}">
                <a16:creationId xmlns:a16="http://schemas.microsoft.com/office/drawing/2014/main" id="{65EBDBC1-953D-6E44-9D78-8E2217AE93EF}"/>
              </a:ext>
            </a:extLst>
          </p:cNvPr>
          <p:cNvCxnSpPr/>
          <p:nvPr/>
        </p:nvCxnSpPr>
        <p:spPr>
          <a:xfrm>
            <a:off x="6000206" y="3631474"/>
            <a:ext cx="0" cy="32265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415609-0C20-3949-BFF7-23F1512C1625}"/>
              </a:ext>
            </a:extLst>
          </p:cNvPr>
          <p:cNvSpPr txBox="1"/>
          <p:nvPr/>
        </p:nvSpPr>
        <p:spPr>
          <a:xfrm>
            <a:off x="1036319" y="1753830"/>
            <a:ext cx="10859582" cy="1200329"/>
          </a:xfrm>
          <a:prstGeom prst="rect">
            <a:avLst/>
          </a:prstGeom>
          <a:noFill/>
        </p:spPr>
        <p:txBody>
          <a:bodyPr wrap="square" rtlCol="0">
            <a:spAutoFit/>
          </a:bodyPr>
          <a:lstStyle/>
          <a:p>
            <a:r>
              <a:rPr lang="en-US" altLang="zh-CN">
                <a:latin typeface="SimSun" panose="02010600030101010101" pitchFamily="2" charset="-122"/>
                <a:ea typeface="SimSun" panose="02010600030101010101" pitchFamily="2" charset="-122"/>
              </a:rPr>
              <a:t>2</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Lambda plus </a:t>
            </a:r>
            <a:r>
              <a:rPr lang="ja-JP" altLang="en-US">
                <a:latin typeface="SimSun" panose="02010600030101010101" pitchFamily="2" charset="-122"/>
                <a:ea typeface="SimSun" panose="02010600030101010101" pitchFamily="2" charset="-122"/>
              </a:rPr>
              <a:t>是基于 </a:t>
            </a:r>
            <a:r>
              <a:rPr lang="en-US">
                <a:latin typeface="SimSun" panose="02010600030101010101" pitchFamily="2" charset="-122"/>
                <a:ea typeface="SimSun" panose="02010600030101010101" pitchFamily="2" charset="-122"/>
              </a:rPr>
              <a:t>Tablestore </a:t>
            </a:r>
            <a:r>
              <a:rPr lang="ja-JP" altLang="en-US">
                <a:latin typeface="SimSun" panose="02010600030101010101" pitchFamily="2" charset="-122"/>
                <a:ea typeface="SimSun" panose="02010600030101010101" pitchFamily="2" charset="-122"/>
              </a:rPr>
              <a:t>和 </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打造的云上存在可以复用、简化的大数据架构模式，架构方案全 </a:t>
            </a:r>
            <a:r>
              <a:rPr lang="en-US">
                <a:latin typeface="SimSun" panose="02010600030101010101" pitchFamily="2" charset="-122"/>
                <a:ea typeface="SimSun" panose="02010600030101010101" pitchFamily="2" charset="-122"/>
              </a:rPr>
              <a:t>serverless </a:t>
            </a:r>
            <a:r>
              <a:rPr lang="ja-JP" altLang="en-US">
                <a:latin typeface="SimSun" panose="02010600030101010101" pitchFamily="2" charset="-122"/>
                <a:ea typeface="SimSun" panose="02010600030101010101" pitchFamily="2" charset="-122"/>
              </a:rPr>
              <a:t>即开即用，易搭建免运维。</a:t>
            </a:r>
            <a:endParaRPr lang="en-US" altLang="ja-JP">
              <a:latin typeface="SimSun" panose="02010600030101010101" pitchFamily="2" charset="-122"/>
              <a:ea typeface="SimSun" panose="02010600030101010101" pitchFamily="2" charset="-122"/>
            </a:endParaRPr>
          </a:p>
          <a:p>
            <a:r>
              <a:rPr lang="en-US" altLang="zh-CN">
                <a:latin typeface="SimSun" panose="02010600030101010101" pitchFamily="2" charset="-122"/>
                <a:ea typeface="SimSun" panose="02010600030101010101" pitchFamily="2" charset="-122"/>
              </a:rPr>
              <a:t>3</a:t>
            </a:r>
            <a:r>
              <a:rPr lang="zh-CN" altLang="en-US">
                <a:latin typeface="SimSun" panose="02010600030101010101" pitchFamily="2" charset="-122"/>
                <a:ea typeface="SimSun" panose="02010600030101010101" pitchFamily="2" charset="-122"/>
              </a:rPr>
              <a:t>、</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是阿里云在 </a:t>
            </a:r>
            <a:r>
              <a:rPr lang="en-US">
                <a:solidFill>
                  <a:srgbClr val="FF0000"/>
                </a:solidFill>
                <a:latin typeface="SimSun" panose="02010600030101010101" pitchFamily="2" charset="-122"/>
                <a:ea typeface="SimSun" panose="02010600030101010101" pitchFamily="2" charset="-122"/>
              </a:rPr>
              <a:t>Apache Flink </a:t>
            </a:r>
            <a:r>
              <a:rPr lang="ja-JP" altLang="en-US">
                <a:latin typeface="SimSun" panose="02010600030101010101" pitchFamily="2" charset="-122"/>
                <a:ea typeface="SimSun" panose="02010600030101010101" pitchFamily="2" charset="-122"/>
              </a:rPr>
              <a:t>基础上深度改进的实时计算平台，</a:t>
            </a:r>
            <a:r>
              <a:rPr lang="en-US">
                <a:latin typeface="SimSun" panose="02010600030101010101" pitchFamily="2" charset="-122"/>
                <a:ea typeface="SimSun" panose="02010600030101010101" pitchFamily="2" charset="-122"/>
              </a:rPr>
              <a:t>Blink </a:t>
            </a:r>
            <a:r>
              <a:rPr lang="ja-JP" altLang="en-US">
                <a:latin typeface="SimSun" panose="02010600030101010101" pitchFamily="2" charset="-122"/>
                <a:ea typeface="SimSun" panose="02010600030101010101" pitchFamily="2" charset="-122"/>
              </a:rPr>
              <a:t>旨在将流处理和批处理统一，实现了全新的 </a:t>
            </a:r>
            <a:r>
              <a:rPr lang="en-US">
                <a:latin typeface="SimSun" panose="02010600030101010101" pitchFamily="2" charset="-122"/>
                <a:ea typeface="SimSun" panose="02010600030101010101" pitchFamily="2" charset="-122"/>
              </a:rPr>
              <a:t>Flink SQL </a:t>
            </a:r>
            <a:r>
              <a:rPr lang="ja-JP" altLang="en-US">
                <a:latin typeface="SimSun" panose="02010600030101010101" pitchFamily="2" charset="-122"/>
                <a:ea typeface="SimSun" panose="02010600030101010101" pitchFamily="2" charset="-122"/>
              </a:rPr>
              <a:t>技术栈</a:t>
            </a:r>
            <a:endParaRPr lang="en-US">
              <a:latin typeface="SimSun" panose="02010600030101010101" pitchFamily="2" charset="-122"/>
              <a:ea typeface="SimSun" panose="02010600030101010101" pitchFamily="2" charset="-122"/>
            </a:endParaRPr>
          </a:p>
        </p:txBody>
      </p:sp>
      <p:sp>
        <p:nvSpPr>
          <p:cNvPr id="4" name="Rectangle 3">
            <a:extLst>
              <a:ext uri="{FF2B5EF4-FFF2-40B4-BE49-F238E27FC236}">
                <a16:creationId xmlns:a16="http://schemas.microsoft.com/office/drawing/2014/main" id="{8A091EF3-59D2-9C43-B54A-153858E123D9}"/>
              </a:ext>
            </a:extLst>
          </p:cNvPr>
          <p:cNvSpPr/>
          <p:nvPr/>
        </p:nvSpPr>
        <p:spPr>
          <a:xfrm>
            <a:off x="8237069" y="6581001"/>
            <a:ext cx="3954929" cy="276999"/>
          </a:xfrm>
          <a:prstGeom prst="rect">
            <a:avLst/>
          </a:prstGeom>
        </p:spPr>
        <p:txBody>
          <a:bodyPr wrap="none">
            <a:spAutoFit/>
          </a:bodyPr>
          <a:lstStyle/>
          <a:p>
            <a:r>
              <a:rPr lang="en-US" sz="1200">
                <a:latin typeface="SimSun" panose="02010600030101010101" pitchFamily="2" charset="-122"/>
                <a:ea typeface="SimSun" panose="02010600030101010101" pitchFamily="2" charset="-122"/>
              </a:rPr>
              <a:t>https://www.infoq.cn/article/Uo4pFswlMzBVhq*Y2tB9</a:t>
            </a:r>
          </a:p>
        </p:txBody>
      </p:sp>
    </p:spTree>
    <p:extLst>
      <p:ext uri="{BB962C8B-B14F-4D97-AF65-F5344CB8AC3E}">
        <p14:creationId xmlns:p14="http://schemas.microsoft.com/office/powerpoint/2010/main" val="2369880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2574</Words>
  <Application>Microsoft Macintosh PowerPoint</Application>
  <PresentationFormat>Widescreen</PresentationFormat>
  <Paragraphs>166</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SimSun</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ai</dc:creator>
  <cp:lastModifiedBy>s ai</cp:lastModifiedBy>
  <cp:revision>157</cp:revision>
  <dcterms:created xsi:type="dcterms:W3CDTF">2019-10-06T01:06:09Z</dcterms:created>
  <dcterms:modified xsi:type="dcterms:W3CDTF">2019-10-07T15:46:41Z</dcterms:modified>
</cp:coreProperties>
</file>